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7" r:id="rId3"/>
    <p:sldId id="279" r:id="rId4"/>
    <p:sldId id="275" r:id="rId5"/>
    <p:sldId id="260" r:id="rId6"/>
    <p:sldId id="292" r:id="rId7"/>
    <p:sldId id="289" r:id="rId8"/>
    <p:sldId id="261" r:id="rId9"/>
    <p:sldId id="293" r:id="rId10"/>
    <p:sldId id="298" r:id="rId11"/>
    <p:sldId id="295" r:id="rId12"/>
    <p:sldId id="296" r:id="rId13"/>
    <p:sldId id="297" r:id="rId14"/>
    <p:sldId id="265" r:id="rId15"/>
    <p:sldId id="264" r:id="rId16"/>
    <p:sldId id="290" r:id="rId17"/>
    <p:sldId id="291" r:id="rId18"/>
    <p:sldId id="269" r:id="rId19"/>
    <p:sldId id="270"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691" y="43"/>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938690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778000" y="2298700"/>
            <a:ext cx="20828000" cy="4648200"/>
          </a:xfrm>
          <a:prstGeom prst="rect">
            <a:avLst/>
          </a:prstGeom>
        </p:spPr>
        <p:txBody>
          <a:bodyPr anchor="b"/>
          <a:lstStyle/>
          <a:p>
            <a:r>
              <a:t>Titeltext</a:t>
            </a:r>
          </a:p>
        </p:txBody>
      </p:sp>
      <p:sp>
        <p:nvSpPr>
          <p:cNvPr id="12" name="Brödtext nivå ett…"/>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9"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äsongen 2019"/>
          <p:cNvSpPr txBox="1">
            <a:spLocks noGrp="1"/>
          </p:cNvSpPr>
          <p:nvPr>
            <p:ph type="ctrTitle"/>
          </p:nvPr>
        </p:nvSpPr>
        <p:spPr>
          <a:xfrm>
            <a:off x="509037" y="4298572"/>
            <a:ext cx="20828000" cy="2892152"/>
          </a:xfrm>
          <a:prstGeom prst="rect">
            <a:avLst/>
          </a:prstGeom>
        </p:spPr>
        <p:txBody>
          <a:bodyPr>
            <a:normAutofit/>
          </a:bodyPr>
          <a:lstStyle/>
          <a:p>
            <a:r>
              <a:rPr lang="sv-SE" sz="8800" b="1" i="1" u="sng" dirty="0">
                <a:latin typeface="Source Sans Pro Light" panose="020B0403030403020204" pitchFamily="34" charset="0"/>
                <a:ea typeface="Source Sans Pro Light" panose="020B0403030403020204" pitchFamily="34" charset="0"/>
              </a:rPr>
              <a:t>Säsongen 2024</a:t>
            </a:r>
            <a:endParaRPr sz="8800" b="1" i="1" u="sng" dirty="0">
              <a:latin typeface="Source Sans Pro Light" panose="020B0403030403020204" pitchFamily="34" charset="0"/>
              <a:ea typeface="Source Sans Pro Light" panose="020B0403030403020204" pitchFamily="34" charset="0"/>
            </a:endParaRPr>
          </a:p>
        </p:txBody>
      </p:sp>
      <p:pic>
        <p:nvPicPr>
          <p:cNvPr id="122"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3" name="textruta 2"/>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sv-SE" sz="6000" dirty="0">
                <a:latin typeface="Avenir Heavy"/>
                <a:cs typeface="Avenir Heavy"/>
              </a:rPr>
              <a:t>P</a:t>
            </a: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4424617" y="5436712"/>
            <a:ext cx="16252019" cy="7105494"/>
          </a:xfrm>
          <a:prstGeom prst="rect">
            <a:avLst/>
          </a:prstGeom>
        </p:spPr>
        <p:txBody>
          <a:bodyPr>
            <a:normAutofit/>
          </a:bodyPr>
          <a:lstStyle/>
          <a:p>
            <a:pPr defTabSz="586104">
              <a:defRPr sz="3834"/>
            </a:pPr>
            <a:r>
              <a:rPr lang="sv-SE" sz="6000" b="1" dirty="0">
                <a:latin typeface="Source Sans Pro Light" panose="020B0403030403020204" pitchFamily="34" charset="0"/>
                <a:ea typeface="Source Sans Pro Light" panose="020B0403030403020204" pitchFamily="34" charset="0"/>
              </a:rPr>
              <a:t>Bra lagkamrat</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Vara snäll</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Pusha och stötta varandra</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Inte säga dumma grejer, t ex fula ord, att någon är dålig</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Passa boll</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Lyssna på varandra</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Inte förstöra eller störa</a:t>
            </a:r>
          </a:p>
          <a:p>
            <a:pPr marL="857250" indent="-857250" algn="l" defTabSz="586104">
              <a:buFontTx/>
              <a:buChar char="-"/>
              <a:defRPr sz="3834"/>
            </a:pPr>
            <a:r>
              <a:rPr lang="sv-SE" sz="4400" b="1" dirty="0">
                <a:latin typeface="Source Sans Pro Light" panose="020B0403030403020204" pitchFamily="34" charset="0"/>
                <a:ea typeface="Source Sans Pro Light" panose="020B0403030403020204" pitchFamily="34" charset="0"/>
              </a:rPr>
              <a:t>Göra rätt saker, inte tramsa</a:t>
            </a:r>
          </a:p>
          <a:p>
            <a:pPr marL="857250" indent="-857250" algn="l" defTabSz="586104">
              <a:buFontTx/>
              <a:buChar char="-"/>
              <a:defRPr sz="3834"/>
            </a:pPr>
            <a:endParaRPr dirty="0"/>
          </a:p>
          <a:p>
            <a:pPr defTabSz="586104">
              <a:defRPr sz="3834" b="1"/>
            </a:pPr>
            <a:endParaRPr dirty="0"/>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2134439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5189728" y="6295129"/>
            <a:ext cx="14589760" cy="7105494"/>
          </a:xfrm>
          <a:prstGeom prst="rect">
            <a:avLst/>
          </a:prstGeom>
        </p:spPr>
        <p:txBody>
          <a:bodyPr/>
          <a:lstStyle/>
          <a:p>
            <a:pPr algn="l" defTabSz="586104">
              <a:defRPr sz="3834"/>
            </a:pPr>
            <a:r>
              <a:rPr lang="sv-SE" sz="6000" b="1" dirty="0">
                <a:latin typeface="Source Sans Pro Light" panose="020B0403030403020204" pitchFamily="34" charset="0"/>
                <a:ea typeface="Source Sans Pro Light" panose="020B0403030403020204" pitchFamily="34" charset="0"/>
              </a:rPr>
              <a:t>               Uppträdande vid matcher</a:t>
            </a:r>
            <a:endParaRPr sz="6000" b="1" dirty="0">
              <a:latin typeface="Source Sans Pro Light" panose="020B0403030403020204" pitchFamily="34" charset="0"/>
              <a:ea typeface="Source Sans Pro Light" panose="020B0403030403020204" pitchFamily="34" charset="0"/>
            </a:endParaRPr>
          </a:p>
          <a:p>
            <a:pPr defTabSz="586104">
              <a:defRPr sz="3834"/>
            </a:pPr>
            <a:endParaRPr b="1" dirty="0">
              <a:latin typeface="Source Sans Pro Light" panose="020B0403030403020204" pitchFamily="34" charset="0"/>
              <a:ea typeface="Source Sans Pro Light" panose="020B0403030403020204" pitchFamily="34" charset="0"/>
            </a:endParaRPr>
          </a:p>
          <a:p>
            <a:pPr marL="571500" indent="-571500" algn="l" defTabSz="586104">
              <a:buFontTx/>
              <a:buChar char="-"/>
              <a:defRPr sz="3834"/>
            </a:pPr>
            <a:r>
              <a:rPr lang="sv-SE" sz="4000" dirty="0"/>
              <a:t>Vara en bra vinnare</a:t>
            </a:r>
          </a:p>
          <a:p>
            <a:pPr marL="571500" indent="-571500" algn="l" defTabSz="586104">
              <a:buFontTx/>
              <a:buChar char="-"/>
              <a:defRPr sz="3834"/>
            </a:pPr>
            <a:r>
              <a:rPr lang="sv-SE" sz="4000" dirty="0"/>
              <a:t>Inte skryta</a:t>
            </a:r>
          </a:p>
          <a:p>
            <a:pPr marL="571500" indent="-571500" algn="l" defTabSz="586104">
              <a:buFontTx/>
              <a:buChar char="-"/>
              <a:defRPr sz="3834"/>
            </a:pPr>
            <a:r>
              <a:rPr lang="sv-SE" sz="4000" dirty="0"/>
              <a:t>Inte göra fula gester</a:t>
            </a:r>
          </a:p>
          <a:p>
            <a:pPr marL="571500" indent="-571500" algn="l" defTabSz="586104">
              <a:buFontTx/>
              <a:buChar char="-"/>
              <a:defRPr sz="3834"/>
            </a:pPr>
            <a:r>
              <a:rPr lang="sv-SE" sz="4000" dirty="0"/>
              <a:t>Tacka alltid efter matchen</a:t>
            </a:r>
          </a:p>
          <a:p>
            <a:pPr marL="571500" indent="-571500" algn="l" defTabSz="586104">
              <a:buFontTx/>
              <a:buChar char="-"/>
              <a:defRPr sz="3834"/>
            </a:pPr>
            <a:r>
              <a:rPr lang="sv-SE" sz="4000" dirty="0"/>
              <a:t>Inte reta dem som förlorar</a:t>
            </a:r>
          </a:p>
          <a:p>
            <a:pPr marL="571500" indent="-571500" algn="l" defTabSz="586104">
              <a:buFontTx/>
              <a:buChar char="-"/>
              <a:defRPr sz="3834"/>
            </a:pPr>
            <a:r>
              <a:rPr lang="sv-SE" sz="4000" dirty="0"/>
              <a:t>Trösta varandra vid förlust</a:t>
            </a:r>
          </a:p>
          <a:p>
            <a:pPr marL="571500" indent="-571500" algn="l" defTabSz="586104">
              <a:buFontTx/>
              <a:buChar char="-"/>
              <a:defRPr sz="3834"/>
            </a:pPr>
            <a:r>
              <a:rPr lang="sv-SE" sz="4000" dirty="0"/>
              <a:t>Inte skylla på någon </a:t>
            </a:r>
          </a:p>
          <a:p>
            <a:pPr marL="571500" indent="-571500" algn="l" defTabSz="586104">
              <a:buFontTx/>
              <a:buChar char="-"/>
              <a:defRPr sz="3834"/>
            </a:pPr>
            <a:r>
              <a:rPr lang="sv-SE" sz="4000" dirty="0"/>
              <a:t>Inte överreagera</a:t>
            </a:r>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100505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4658113" y="5380729"/>
            <a:ext cx="15010817" cy="7924724"/>
          </a:xfrm>
          <a:prstGeom prst="rect">
            <a:avLst/>
          </a:prstGeom>
        </p:spPr>
        <p:txBody>
          <a:bodyPr>
            <a:noAutofit/>
          </a:bodyPr>
          <a:lstStyle/>
          <a:p>
            <a:pPr algn="l" defTabSz="586104">
              <a:defRPr sz="3834"/>
            </a:pPr>
            <a:r>
              <a:rPr lang="sv-SE" sz="6600" b="1" dirty="0">
                <a:latin typeface="Source Sans Pro Light" panose="020B0403030403020204" pitchFamily="34" charset="0"/>
                <a:ea typeface="Source Sans Pro Light" panose="020B0403030403020204" pitchFamily="34" charset="0"/>
              </a:rPr>
              <a:t>               Samling &amp; instruktioner</a:t>
            </a:r>
            <a:endParaRPr sz="4000" b="1" dirty="0">
              <a:latin typeface="Source Sans Pro Light" panose="020B0403030403020204" pitchFamily="34" charset="0"/>
              <a:ea typeface="Source Sans Pro Light" panose="020B0403030403020204" pitchFamily="34" charset="0"/>
            </a:endParaRPr>
          </a:p>
          <a:p>
            <a:pPr marL="571500" indent="-571500" algn="l" defTabSz="586104">
              <a:buFontTx/>
              <a:buChar char="-"/>
              <a:defRPr sz="3834"/>
            </a:pPr>
            <a:r>
              <a:rPr lang="sv-SE" sz="4000" dirty="0"/>
              <a:t>Man ska lyssna</a:t>
            </a:r>
          </a:p>
          <a:p>
            <a:pPr marL="571500" indent="-571500" algn="l" defTabSz="586104">
              <a:buFontTx/>
              <a:buChar char="-"/>
              <a:defRPr sz="3834"/>
            </a:pPr>
            <a:r>
              <a:rPr lang="sv-SE" sz="4000" dirty="0"/>
              <a:t>Vara tyst och respektera tränarna</a:t>
            </a:r>
          </a:p>
          <a:p>
            <a:pPr marL="571500" indent="-571500" algn="l" defTabSz="586104">
              <a:buFontTx/>
              <a:buChar char="-"/>
              <a:defRPr sz="3834"/>
            </a:pPr>
            <a:r>
              <a:rPr lang="sv-SE" sz="4000" dirty="0"/>
              <a:t>Göra sitt bästa</a:t>
            </a:r>
          </a:p>
          <a:p>
            <a:pPr marL="571500" indent="-571500" algn="l" defTabSz="586104">
              <a:buFontTx/>
              <a:buChar char="-"/>
              <a:defRPr sz="3834"/>
            </a:pPr>
            <a:r>
              <a:rPr lang="sv-SE" sz="4000" dirty="0"/>
              <a:t>Fokusera, inte tramsa</a:t>
            </a:r>
          </a:p>
          <a:p>
            <a:pPr marL="571500" indent="-571500" algn="l" defTabSz="586104">
              <a:buFontTx/>
              <a:buChar char="-"/>
              <a:defRPr sz="3834"/>
            </a:pPr>
            <a:r>
              <a:rPr lang="sv-SE" sz="4000" dirty="0"/>
              <a:t>Inga använda fula ord</a:t>
            </a:r>
          </a:p>
          <a:p>
            <a:pPr marL="571500" indent="-571500" algn="l" defTabSz="586104">
              <a:buFontTx/>
              <a:buChar char="-"/>
              <a:defRPr sz="3834"/>
            </a:pPr>
            <a:r>
              <a:rPr lang="sv-SE" sz="4000" dirty="0"/>
              <a:t>Sitta still och hålla i bollen</a:t>
            </a:r>
          </a:p>
          <a:p>
            <a:pPr marL="571500" indent="-571500" algn="l" defTabSz="586104">
              <a:buFontTx/>
              <a:buChar char="-"/>
              <a:defRPr sz="3834"/>
            </a:pPr>
            <a:r>
              <a:rPr lang="sv-SE" sz="4000" dirty="0"/>
              <a:t>Kolla på den som pratar</a:t>
            </a:r>
          </a:p>
          <a:p>
            <a:pPr marL="571500" indent="-571500" algn="l" defTabSz="586104">
              <a:buFontTx/>
              <a:buChar char="-"/>
              <a:defRPr sz="3834"/>
            </a:pPr>
            <a:r>
              <a:rPr lang="sv-SE" sz="4000" dirty="0"/>
              <a:t>Inte prata med en kompis under tiden</a:t>
            </a:r>
          </a:p>
          <a:p>
            <a:pPr marL="571500" indent="-571500" algn="l" defTabSz="586104">
              <a:buFontTx/>
              <a:buChar char="-"/>
              <a:defRPr sz="3834"/>
            </a:pPr>
            <a:r>
              <a:rPr lang="sv-SE" sz="4000" dirty="0"/>
              <a:t>Vara i tid</a:t>
            </a:r>
            <a:endParaRPr sz="4000" dirty="0"/>
          </a:p>
          <a:p>
            <a:pPr defTabSz="586104">
              <a:defRPr sz="3834"/>
            </a:pPr>
            <a:endParaRPr sz="4000" dirty="0"/>
          </a:p>
          <a:p>
            <a:pPr defTabSz="586104">
              <a:defRPr sz="3834" b="1"/>
            </a:pPr>
            <a:endParaRPr sz="4000" dirty="0"/>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2432711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4491135" y="4654805"/>
            <a:ext cx="15401730" cy="8743954"/>
          </a:xfrm>
          <a:prstGeom prst="rect">
            <a:avLst/>
          </a:prstGeom>
        </p:spPr>
        <p:txBody>
          <a:bodyPr>
            <a:normAutofit/>
          </a:bodyPr>
          <a:lstStyle/>
          <a:p>
            <a:pPr algn="l" defTabSz="586104">
              <a:defRPr sz="3834"/>
            </a:pPr>
            <a:r>
              <a:rPr lang="sv-SE" sz="6000" b="1" dirty="0">
                <a:latin typeface="Source Sans Pro Light" panose="020B0403030403020204" pitchFamily="34" charset="0"/>
                <a:ea typeface="Source Sans Pro Light" panose="020B0403030403020204" pitchFamily="34" charset="0"/>
              </a:rPr>
              <a:t>               Konsekvenser</a:t>
            </a:r>
            <a:endParaRPr b="1" dirty="0">
              <a:latin typeface="Source Sans Pro Light" panose="020B0403030403020204" pitchFamily="34" charset="0"/>
              <a:ea typeface="Source Sans Pro Light" panose="020B0403030403020204" pitchFamily="34" charset="0"/>
            </a:endParaRPr>
          </a:p>
          <a:p>
            <a:pPr marL="571500" indent="-571500" algn="l" defTabSz="586104">
              <a:buFontTx/>
              <a:buChar char="-"/>
              <a:defRPr sz="3834"/>
            </a:pPr>
            <a:r>
              <a:rPr lang="sv-SE" sz="4400" dirty="0"/>
              <a:t>Ta en paus 10 min</a:t>
            </a:r>
          </a:p>
          <a:p>
            <a:pPr marL="571500" indent="-571500" algn="l" defTabSz="586104">
              <a:buFontTx/>
              <a:buChar char="-"/>
              <a:defRPr sz="3834"/>
            </a:pPr>
            <a:r>
              <a:rPr lang="sv-SE" sz="4400" dirty="0"/>
              <a:t>Avstängd resten av säsongen</a:t>
            </a:r>
          </a:p>
          <a:p>
            <a:pPr marL="571500" indent="-571500" algn="l" defTabSz="586104">
              <a:buFontTx/>
              <a:buChar char="-"/>
              <a:defRPr sz="3834"/>
            </a:pPr>
            <a:r>
              <a:rPr lang="sv-SE" sz="4400" dirty="0"/>
              <a:t>Förklara spelreglerna</a:t>
            </a:r>
          </a:p>
          <a:p>
            <a:pPr marL="571500" indent="-571500" algn="l" defTabSz="586104">
              <a:buFontTx/>
              <a:buChar char="-"/>
              <a:defRPr sz="3834"/>
            </a:pPr>
            <a:r>
              <a:rPr lang="sv-SE" sz="4400" dirty="0"/>
              <a:t>Bli avstängd en match</a:t>
            </a:r>
          </a:p>
          <a:p>
            <a:pPr marL="571500" indent="-571500" algn="l" defTabSz="586104">
              <a:buFontTx/>
              <a:buChar char="-"/>
              <a:defRPr sz="3834"/>
            </a:pPr>
            <a:r>
              <a:rPr lang="sv-SE" sz="4400" dirty="0"/>
              <a:t>Bli avstängd från träning en vecka</a:t>
            </a:r>
          </a:p>
          <a:p>
            <a:pPr marL="571500" indent="-571500" algn="l" defTabSz="586104">
              <a:buFontTx/>
              <a:buChar char="-"/>
              <a:defRPr sz="3834"/>
            </a:pPr>
            <a:r>
              <a:rPr lang="sv-SE" sz="4400" dirty="0"/>
              <a:t>Säga till</a:t>
            </a:r>
          </a:p>
          <a:p>
            <a:pPr marL="571500" indent="-571500" algn="l" defTabSz="586104">
              <a:buFontTx/>
              <a:buChar char="-"/>
              <a:defRPr sz="3834"/>
            </a:pPr>
            <a:r>
              <a:rPr lang="sv-SE" sz="4400" dirty="0"/>
              <a:t>Gå och säg till en tränare</a:t>
            </a:r>
          </a:p>
          <a:p>
            <a:pPr marL="571500" indent="-571500" algn="l" defTabSz="586104">
              <a:buFontTx/>
              <a:buChar char="-"/>
              <a:defRPr sz="3834"/>
            </a:pPr>
            <a:r>
              <a:rPr lang="sv-SE" sz="4400" dirty="0"/>
              <a:t>Varningssystem, 5 varningar bjuda alla på fika, 10 varningar avstängd en vecka, 15 varningar avstängd 3 matcher</a:t>
            </a:r>
            <a:endParaRPr sz="4400" dirty="0"/>
          </a:p>
          <a:p>
            <a:pPr defTabSz="586104">
              <a:defRPr sz="3834" b="1"/>
            </a:pPr>
            <a:endParaRPr dirty="0"/>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1128188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räningstider:…"/>
          <p:cNvSpPr txBox="1">
            <a:spLocks noGrp="1"/>
          </p:cNvSpPr>
          <p:nvPr>
            <p:ph type="subTitle" idx="1"/>
          </p:nvPr>
        </p:nvSpPr>
        <p:spPr>
          <a:xfrm>
            <a:off x="1778000" y="5682024"/>
            <a:ext cx="20828000" cy="7105494"/>
          </a:xfrm>
          <a:prstGeom prst="rect">
            <a:avLst/>
          </a:prstGeom>
        </p:spPr>
        <p:txBody>
          <a:bodyPr/>
          <a:lstStyle/>
          <a:p>
            <a:pPr defTabSz="784225">
              <a:defRPr sz="5130" b="1"/>
            </a:pPr>
            <a:r>
              <a:rPr lang="sv-SE" dirty="0"/>
              <a:t>Träningstider:</a:t>
            </a:r>
            <a:endParaRPr dirty="0"/>
          </a:p>
          <a:p>
            <a:pPr defTabSz="784225">
              <a:defRPr sz="5130" b="1"/>
            </a:pPr>
            <a:endParaRPr dirty="0"/>
          </a:p>
          <a:p>
            <a:pPr defTabSz="784225">
              <a:defRPr sz="5130"/>
            </a:pPr>
            <a:r>
              <a:rPr sz="5100" dirty="0" err="1"/>
              <a:t>Ågårdsvallen</a:t>
            </a:r>
            <a:r>
              <a:rPr lang="sv-SE" sz="5100" dirty="0"/>
              <a:t> </a:t>
            </a:r>
          </a:p>
          <a:p>
            <a:pPr defTabSz="784225">
              <a:defRPr sz="5130"/>
            </a:pPr>
            <a:r>
              <a:rPr lang="sv-SE" sz="5100" dirty="0"/>
              <a:t>Måndagar </a:t>
            </a:r>
            <a:r>
              <a:rPr lang="is-IS" sz="5100" dirty="0"/>
              <a:t>kl. 18:30-20.00</a:t>
            </a:r>
            <a:r>
              <a:rPr lang="sv-SE" sz="5100" dirty="0"/>
              <a:t>  (gräsplan)</a:t>
            </a:r>
          </a:p>
          <a:p>
            <a:pPr defTabSz="784225">
              <a:defRPr sz="5130"/>
            </a:pPr>
            <a:r>
              <a:rPr lang="sv-SE" sz="5100" dirty="0"/>
              <a:t>Onsdagar </a:t>
            </a:r>
            <a:r>
              <a:rPr lang="is-IS" sz="5100" dirty="0"/>
              <a:t>kl. 18:30-20.00 </a:t>
            </a:r>
            <a:r>
              <a:rPr lang="sv-SE" sz="5100" dirty="0"/>
              <a:t> (konstgräs)</a:t>
            </a:r>
          </a:p>
          <a:p>
            <a:pPr defTabSz="784225">
              <a:defRPr sz="5130"/>
            </a:pPr>
            <a:r>
              <a:rPr lang="sv-SE" sz="5100" i="1" dirty="0"/>
              <a:t>Tränar man inte får man inte spela match</a:t>
            </a:r>
          </a:p>
          <a:p>
            <a:pPr defTabSz="784225">
              <a:defRPr sz="5130"/>
            </a:pPr>
            <a:endParaRPr lang="is-IS" dirty="0"/>
          </a:p>
          <a:p>
            <a:pPr defTabSz="784225">
              <a:defRPr sz="5130"/>
            </a:pPr>
            <a:endParaRPr dirty="0"/>
          </a:p>
          <a:p>
            <a:pPr defTabSz="784225">
              <a:defRPr sz="5130"/>
            </a:pPr>
            <a:endParaRPr dirty="0"/>
          </a:p>
          <a:p>
            <a:pPr defTabSz="784225">
              <a:defRPr sz="5130"/>
            </a:pPr>
            <a:endParaRPr dirty="0"/>
          </a:p>
          <a:p>
            <a:pPr defTabSz="784225">
              <a:defRPr sz="5130" b="1"/>
            </a:pPr>
            <a:endParaRPr dirty="0"/>
          </a:p>
        </p:txBody>
      </p:sp>
      <p:pic>
        <p:nvPicPr>
          <p:cNvPr id="172" name="413203C5-398F-4241-83E3-EB89C5A9FC36-L0-001.jpeg" descr="413203C5-398F-4241-83E3-EB89C5A9FC36-L0-001.jpeg"/>
          <p:cNvPicPr>
            <a:picLocks noChangeAspect="1"/>
          </p:cNvPicPr>
          <p:nvPr/>
        </p:nvPicPr>
        <p:blipFill>
          <a:blip r:embed="rId2"/>
          <a:stretch>
            <a:fillRect/>
          </a:stretch>
        </p:blipFill>
        <p:spPr>
          <a:xfrm>
            <a:off x="0" y="0"/>
            <a:ext cx="24384001" cy="4976327"/>
          </a:xfrm>
          <a:prstGeom prst="rect">
            <a:avLst/>
          </a:prstGeom>
          <a:ln w="12700">
            <a:miter lim="400000"/>
          </a:ln>
        </p:spPr>
      </p:pic>
      <p:sp>
        <p:nvSpPr>
          <p:cNvPr id="175" name="Armbandsur"/>
          <p:cNvSpPr/>
          <p:nvPr/>
        </p:nvSpPr>
        <p:spPr>
          <a:xfrm>
            <a:off x="21894872" y="6055935"/>
            <a:ext cx="1331087" cy="6766438"/>
          </a:xfrm>
          <a:custGeom>
            <a:avLst/>
            <a:gdLst/>
            <a:ahLst/>
            <a:cxnLst>
              <a:cxn ang="0">
                <a:pos x="wd2" y="hd2"/>
              </a:cxn>
              <a:cxn ang="5400000">
                <a:pos x="wd2" y="hd2"/>
              </a:cxn>
              <a:cxn ang="10800000">
                <a:pos x="wd2" y="hd2"/>
              </a:cxn>
              <a:cxn ang="16200000">
                <a:pos x="wd2" y="hd2"/>
              </a:cxn>
            </a:cxnLst>
            <a:rect l="0" t="0" r="r" b="b"/>
            <a:pathLst>
              <a:path w="21600" h="21600" extrusionOk="0">
                <a:moveTo>
                  <a:pt x="5996" y="0"/>
                </a:moveTo>
                <a:cubicBezTo>
                  <a:pt x="4886" y="0"/>
                  <a:pt x="3980" y="176"/>
                  <a:pt x="3980" y="395"/>
                </a:cubicBezTo>
                <a:lnTo>
                  <a:pt x="3980" y="1397"/>
                </a:lnTo>
                <a:cubicBezTo>
                  <a:pt x="3980" y="1474"/>
                  <a:pt x="4301" y="1536"/>
                  <a:pt x="4692" y="1536"/>
                </a:cubicBezTo>
                <a:lnTo>
                  <a:pt x="5276" y="1536"/>
                </a:lnTo>
                <a:lnTo>
                  <a:pt x="5276" y="1979"/>
                </a:lnTo>
                <a:lnTo>
                  <a:pt x="4315" y="1979"/>
                </a:lnTo>
                <a:lnTo>
                  <a:pt x="4315" y="2796"/>
                </a:lnTo>
                <a:lnTo>
                  <a:pt x="5276" y="2796"/>
                </a:lnTo>
                <a:lnTo>
                  <a:pt x="5276" y="7098"/>
                </a:lnTo>
                <a:cubicBezTo>
                  <a:pt x="3947" y="7098"/>
                  <a:pt x="3200" y="7098"/>
                  <a:pt x="3200" y="7098"/>
                </a:cubicBezTo>
                <a:cubicBezTo>
                  <a:pt x="1953" y="8383"/>
                  <a:pt x="0" y="8539"/>
                  <a:pt x="0" y="9268"/>
                </a:cubicBezTo>
                <a:cubicBezTo>
                  <a:pt x="0" y="10112"/>
                  <a:pt x="2227" y="10449"/>
                  <a:pt x="3200" y="11514"/>
                </a:cubicBezTo>
                <a:cubicBezTo>
                  <a:pt x="3200" y="11514"/>
                  <a:pt x="3947" y="11514"/>
                  <a:pt x="5276" y="11514"/>
                </a:cubicBezTo>
                <a:lnTo>
                  <a:pt x="5276" y="19970"/>
                </a:lnTo>
                <a:cubicBezTo>
                  <a:pt x="5276" y="20508"/>
                  <a:pt x="7490" y="21600"/>
                  <a:pt x="10225" y="21600"/>
                </a:cubicBezTo>
                <a:cubicBezTo>
                  <a:pt x="12961" y="21600"/>
                  <a:pt x="15183" y="20508"/>
                  <a:pt x="15183" y="19970"/>
                </a:cubicBezTo>
                <a:lnTo>
                  <a:pt x="15183" y="11514"/>
                </a:lnTo>
                <a:cubicBezTo>
                  <a:pt x="16478" y="11514"/>
                  <a:pt x="17199" y="11514"/>
                  <a:pt x="17199" y="11514"/>
                </a:cubicBezTo>
                <a:cubicBezTo>
                  <a:pt x="18007" y="10631"/>
                  <a:pt x="19683" y="10247"/>
                  <a:pt x="20227" y="9661"/>
                </a:cubicBezTo>
                <a:lnTo>
                  <a:pt x="21600" y="9661"/>
                </a:lnTo>
                <a:lnTo>
                  <a:pt x="21600" y="8952"/>
                </a:lnTo>
                <a:lnTo>
                  <a:pt x="20262" y="8952"/>
                </a:lnTo>
                <a:cubicBezTo>
                  <a:pt x="19790" y="8460"/>
                  <a:pt x="18244" y="8177"/>
                  <a:pt x="17199" y="7099"/>
                </a:cubicBezTo>
                <a:lnTo>
                  <a:pt x="17199" y="7098"/>
                </a:lnTo>
                <a:cubicBezTo>
                  <a:pt x="17199" y="7098"/>
                  <a:pt x="16478" y="7098"/>
                  <a:pt x="15183" y="7098"/>
                </a:cubicBezTo>
                <a:lnTo>
                  <a:pt x="15183" y="2796"/>
                </a:lnTo>
                <a:lnTo>
                  <a:pt x="16144" y="2796"/>
                </a:lnTo>
                <a:lnTo>
                  <a:pt x="16144" y="1979"/>
                </a:lnTo>
                <a:lnTo>
                  <a:pt x="15183" y="1979"/>
                </a:lnTo>
                <a:lnTo>
                  <a:pt x="15183" y="1536"/>
                </a:lnTo>
                <a:lnTo>
                  <a:pt x="15750" y="1536"/>
                </a:lnTo>
                <a:cubicBezTo>
                  <a:pt x="16141" y="1536"/>
                  <a:pt x="16462" y="1474"/>
                  <a:pt x="16462" y="1397"/>
                </a:cubicBezTo>
                <a:lnTo>
                  <a:pt x="16462" y="395"/>
                </a:lnTo>
                <a:cubicBezTo>
                  <a:pt x="16462" y="176"/>
                  <a:pt x="15565" y="0"/>
                  <a:pt x="14454" y="0"/>
                </a:cubicBezTo>
                <a:lnTo>
                  <a:pt x="10688" y="0"/>
                </a:lnTo>
                <a:lnTo>
                  <a:pt x="9753" y="0"/>
                </a:lnTo>
                <a:lnTo>
                  <a:pt x="5996" y="0"/>
                </a:lnTo>
                <a:close/>
                <a:moveTo>
                  <a:pt x="6528" y="346"/>
                </a:moveTo>
                <a:lnTo>
                  <a:pt x="9590" y="346"/>
                </a:lnTo>
                <a:lnTo>
                  <a:pt x="9590" y="1250"/>
                </a:lnTo>
                <a:lnTo>
                  <a:pt x="5276" y="1250"/>
                </a:lnTo>
                <a:lnTo>
                  <a:pt x="5276" y="592"/>
                </a:lnTo>
                <a:cubicBezTo>
                  <a:pt x="5276" y="456"/>
                  <a:pt x="5836" y="346"/>
                  <a:pt x="6528" y="346"/>
                </a:cubicBezTo>
                <a:close/>
                <a:moveTo>
                  <a:pt x="10860" y="346"/>
                </a:moveTo>
                <a:lnTo>
                  <a:pt x="13914" y="346"/>
                </a:lnTo>
                <a:cubicBezTo>
                  <a:pt x="14606" y="346"/>
                  <a:pt x="15166" y="456"/>
                  <a:pt x="15166" y="592"/>
                </a:cubicBezTo>
                <a:lnTo>
                  <a:pt x="15166" y="1250"/>
                </a:lnTo>
                <a:lnTo>
                  <a:pt x="10860" y="1250"/>
                </a:lnTo>
                <a:lnTo>
                  <a:pt x="10860" y="346"/>
                </a:lnTo>
                <a:close/>
                <a:moveTo>
                  <a:pt x="10225" y="7820"/>
                </a:moveTo>
                <a:cubicBezTo>
                  <a:pt x="14402" y="7820"/>
                  <a:pt x="17783" y="8485"/>
                  <a:pt x="17783" y="9307"/>
                </a:cubicBezTo>
                <a:cubicBezTo>
                  <a:pt x="17783" y="10128"/>
                  <a:pt x="14402" y="10795"/>
                  <a:pt x="10225" y="10795"/>
                </a:cubicBezTo>
                <a:cubicBezTo>
                  <a:pt x="6048" y="10795"/>
                  <a:pt x="2659" y="10128"/>
                  <a:pt x="2659" y="9307"/>
                </a:cubicBezTo>
                <a:cubicBezTo>
                  <a:pt x="2659" y="8485"/>
                  <a:pt x="6048" y="7820"/>
                  <a:pt x="10225" y="7820"/>
                </a:cubicBezTo>
                <a:close/>
                <a:moveTo>
                  <a:pt x="10268" y="14308"/>
                </a:moveTo>
                <a:cubicBezTo>
                  <a:pt x="10850" y="14308"/>
                  <a:pt x="11323" y="14402"/>
                  <a:pt x="11323" y="14516"/>
                </a:cubicBezTo>
                <a:cubicBezTo>
                  <a:pt x="11323" y="14630"/>
                  <a:pt x="10850" y="14723"/>
                  <a:pt x="10268" y="14723"/>
                </a:cubicBezTo>
                <a:cubicBezTo>
                  <a:pt x="9687" y="14723"/>
                  <a:pt x="9213" y="14630"/>
                  <a:pt x="9213" y="14516"/>
                </a:cubicBezTo>
                <a:cubicBezTo>
                  <a:pt x="9213" y="14402"/>
                  <a:pt x="9687" y="14308"/>
                  <a:pt x="10268" y="14308"/>
                </a:cubicBezTo>
                <a:close/>
                <a:moveTo>
                  <a:pt x="10268" y="15385"/>
                </a:moveTo>
                <a:cubicBezTo>
                  <a:pt x="10850" y="15385"/>
                  <a:pt x="11323" y="15478"/>
                  <a:pt x="11323" y="15593"/>
                </a:cubicBezTo>
                <a:cubicBezTo>
                  <a:pt x="11323" y="15707"/>
                  <a:pt x="10850" y="15802"/>
                  <a:pt x="10268" y="15802"/>
                </a:cubicBezTo>
                <a:cubicBezTo>
                  <a:pt x="9687" y="15802"/>
                  <a:pt x="9213" y="15707"/>
                  <a:pt x="9213" y="15593"/>
                </a:cubicBezTo>
                <a:cubicBezTo>
                  <a:pt x="9213" y="15478"/>
                  <a:pt x="9687" y="15385"/>
                  <a:pt x="10268" y="15385"/>
                </a:cubicBezTo>
                <a:close/>
                <a:moveTo>
                  <a:pt x="10268" y="16463"/>
                </a:moveTo>
                <a:cubicBezTo>
                  <a:pt x="10850" y="16463"/>
                  <a:pt x="11323" y="16556"/>
                  <a:pt x="11323" y="16671"/>
                </a:cubicBezTo>
                <a:cubicBezTo>
                  <a:pt x="11323" y="16785"/>
                  <a:pt x="10850" y="16878"/>
                  <a:pt x="10268" y="16878"/>
                </a:cubicBezTo>
                <a:cubicBezTo>
                  <a:pt x="9687" y="16878"/>
                  <a:pt x="9213" y="16785"/>
                  <a:pt x="9213" y="16671"/>
                </a:cubicBezTo>
                <a:cubicBezTo>
                  <a:pt x="9213" y="16556"/>
                  <a:pt x="9687" y="16463"/>
                  <a:pt x="10268" y="16463"/>
                </a:cubicBezTo>
                <a:close/>
                <a:moveTo>
                  <a:pt x="10268" y="17540"/>
                </a:moveTo>
                <a:cubicBezTo>
                  <a:pt x="10850" y="17540"/>
                  <a:pt x="11323" y="17633"/>
                  <a:pt x="11323" y="17747"/>
                </a:cubicBezTo>
                <a:cubicBezTo>
                  <a:pt x="11323" y="17862"/>
                  <a:pt x="10850" y="17957"/>
                  <a:pt x="10268" y="17957"/>
                </a:cubicBezTo>
                <a:cubicBezTo>
                  <a:pt x="9687" y="17957"/>
                  <a:pt x="9213" y="17862"/>
                  <a:pt x="9213" y="17747"/>
                </a:cubicBezTo>
                <a:cubicBezTo>
                  <a:pt x="9213" y="17633"/>
                  <a:pt x="9687" y="17540"/>
                  <a:pt x="10268" y="17540"/>
                </a:cubicBezTo>
                <a:close/>
                <a:moveTo>
                  <a:pt x="10268" y="18618"/>
                </a:moveTo>
                <a:cubicBezTo>
                  <a:pt x="10850" y="18618"/>
                  <a:pt x="11323" y="18711"/>
                  <a:pt x="11323" y="18826"/>
                </a:cubicBezTo>
                <a:cubicBezTo>
                  <a:pt x="11323" y="18940"/>
                  <a:pt x="10850" y="19033"/>
                  <a:pt x="10268" y="19033"/>
                </a:cubicBezTo>
                <a:cubicBezTo>
                  <a:pt x="9687" y="19033"/>
                  <a:pt x="9213" y="18940"/>
                  <a:pt x="9213" y="18826"/>
                </a:cubicBezTo>
                <a:cubicBezTo>
                  <a:pt x="9213" y="18711"/>
                  <a:pt x="9687" y="18618"/>
                  <a:pt x="10268" y="18618"/>
                </a:cubicBezTo>
                <a:close/>
                <a:moveTo>
                  <a:pt x="10268" y="19695"/>
                </a:moveTo>
                <a:cubicBezTo>
                  <a:pt x="10850" y="19695"/>
                  <a:pt x="11323" y="19788"/>
                  <a:pt x="11323" y="19902"/>
                </a:cubicBezTo>
                <a:cubicBezTo>
                  <a:pt x="11323" y="20017"/>
                  <a:pt x="10850" y="20110"/>
                  <a:pt x="10268" y="20110"/>
                </a:cubicBezTo>
                <a:cubicBezTo>
                  <a:pt x="9687" y="20110"/>
                  <a:pt x="9213" y="20017"/>
                  <a:pt x="9213" y="19902"/>
                </a:cubicBezTo>
                <a:cubicBezTo>
                  <a:pt x="9213" y="19788"/>
                  <a:pt x="9687" y="19695"/>
                  <a:pt x="10268" y="19695"/>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76" name="Klocka"/>
          <p:cNvSpPr/>
          <p:nvPr/>
        </p:nvSpPr>
        <p:spPr>
          <a:xfrm>
            <a:off x="869273" y="9697218"/>
            <a:ext cx="3192993" cy="31929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7" y="0"/>
                  <a:pt x="21600" y="4833"/>
                  <a:pt x="21600" y="10800"/>
                </a:cubicBezTo>
                <a:cubicBezTo>
                  <a:pt x="21600" y="16767"/>
                  <a:pt x="16767" y="21600"/>
                  <a:pt x="10800" y="21600"/>
                </a:cubicBezTo>
                <a:cubicBezTo>
                  <a:pt x="4833" y="21600"/>
                  <a:pt x="0" y="16767"/>
                  <a:pt x="0" y="10800"/>
                </a:cubicBezTo>
                <a:cubicBezTo>
                  <a:pt x="0" y="4833"/>
                  <a:pt x="4838" y="0"/>
                  <a:pt x="10800" y="0"/>
                </a:cubicBezTo>
                <a:close/>
                <a:moveTo>
                  <a:pt x="10886" y="1340"/>
                </a:moveTo>
                <a:lnTo>
                  <a:pt x="10714" y="1340"/>
                </a:lnTo>
                <a:cubicBezTo>
                  <a:pt x="10606" y="1340"/>
                  <a:pt x="10520" y="1426"/>
                  <a:pt x="10520" y="1534"/>
                </a:cubicBezTo>
                <a:lnTo>
                  <a:pt x="10520" y="3100"/>
                </a:lnTo>
                <a:cubicBezTo>
                  <a:pt x="10520" y="3208"/>
                  <a:pt x="10606" y="3294"/>
                  <a:pt x="10714" y="3294"/>
                </a:cubicBezTo>
                <a:lnTo>
                  <a:pt x="10886" y="3294"/>
                </a:lnTo>
                <a:cubicBezTo>
                  <a:pt x="10994" y="3294"/>
                  <a:pt x="11080" y="3208"/>
                  <a:pt x="11080" y="3100"/>
                </a:cubicBezTo>
                <a:lnTo>
                  <a:pt x="11080" y="1534"/>
                </a:lnTo>
                <a:cubicBezTo>
                  <a:pt x="11080" y="1426"/>
                  <a:pt x="10994" y="1340"/>
                  <a:pt x="10886" y="1340"/>
                </a:cubicBezTo>
                <a:close/>
                <a:moveTo>
                  <a:pt x="15382" y="2541"/>
                </a:moveTo>
                <a:cubicBezTo>
                  <a:pt x="15307" y="2532"/>
                  <a:pt x="15231" y="2567"/>
                  <a:pt x="15191" y="2636"/>
                </a:cubicBezTo>
                <a:lnTo>
                  <a:pt x="14408" y="3991"/>
                </a:lnTo>
                <a:cubicBezTo>
                  <a:pt x="14354" y="4083"/>
                  <a:pt x="14385" y="4202"/>
                  <a:pt x="14477" y="4256"/>
                </a:cubicBezTo>
                <a:lnTo>
                  <a:pt x="14629" y="4342"/>
                </a:lnTo>
                <a:cubicBezTo>
                  <a:pt x="14721" y="4396"/>
                  <a:pt x="14840" y="4363"/>
                  <a:pt x="14894" y="4271"/>
                </a:cubicBezTo>
                <a:lnTo>
                  <a:pt x="15677" y="2916"/>
                </a:lnTo>
                <a:cubicBezTo>
                  <a:pt x="15731" y="2824"/>
                  <a:pt x="15698" y="2700"/>
                  <a:pt x="15606" y="2651"/>
                </a:cubicBezTo>
                <a:lnTo>
                  <a:pt x="15454" y="2565"/>
                </a:lnTo>
                <a:cubicBezTo>
                  <a:pt x="15431" y="2551"/>
                  <a:pt x="15406" y="2544"/>
                  <a:pt x="15382" y="2541"/>
                </a:cubicBezTo>
                <a:close/>
                <a:moveTo>
                  <a:pt x="6218" y="2541"/>
                </a:moveTo>
                <a:cubicBezTo>
                  <a:pt x="6194" y="2544"/>
                  <a:pt x="6169" y="2551"/>
                  <a:pt x="6146" y="2565"/>
                </a:cubicBezTo>
                <a:lnTo>
                  <a:pt x="5994" y="2651"/>
                </a:lnTo>
                <a:cubicBezTo>
                  <a:pt x="5902" y="2705"/>
                  <a:pt x="5869" y="2824"/>
                  <a:pt x="5923" y="2916"/>
                </a:cubicBezTo>
                <a:lnTo>
                  <a:pt x="6706" y="4271"/>
                </a:lnTo>
                <a:cubicBezTo>
                  <a:pt x="6760" y="4363"/>
                  <a:pt x="6879" y="4396"/>
                  <a:pt x="6971" y="4342"/>
                </a:cubicBezTo>
                <a:lnTo>
                  <a:pt x="7123" y="4256"/>
                </a:lnTo>
                <a:cubicBezTo>
                  <a:pt x="7215" y="4202"/>
                  <a:pt x="7246" y="4083"/>
                  <a:pt x="7192" y="3991"/>
                </a:cubicBezTo>
                <a:lnTo>
                  <a:pt x="6409" y="2636"/>
                </a:lnTo>
                <a:cubicBezTo>
                  <a:pt x="6369" y="2567"/>
                  <a:pt x="6293" y="2532"/>
                  <a:pt x="6218" y="2541"/>
                </a:cubicBezTo>
                <a:close/>
                <a:moveTo>
                  <a:pt x="4649" y="4904"/>
                </a:moveTo>
                <a:lnTo>
                  <a:pt x="4320" y="5282"/>
                </a:lnTo>
                <a:lnTo>
                  <a:pt x="9838" y="10660"/>
                </a:lnTo>
                <a:lnTo>
                  <a:pt x="9379" y="10903"/>
                </a:lnTo>
                <a:lnTo>
                  <a:pt x="10000" y="11978"/>
                </a:lnTo>
                <a:lnTo>
                  <a:pt x="10724" y="11524"/>
                </a:lnTo>
                <a:lnTo>
                  <a:pt x="11335" y="12118"/>
                </a:lnTo>
                <a:lnTo>
                  <a:pt x="12167" y="11205"/>
                </a:lnTo>
                <a:lnTo>
                  <a:pt x="11767" y="10871"/>
                </a:lnTo>
                <a:lnTo>
                  <a:pt x="15439" y="8576"/>
                </a:lnTo>
                <a:lnTo>
                  <a:pt x="15044" y="7896"/>
                </a:lnTo>
                <a:lnTo>
                  <a:pt x="10864" y="10115"/>
                </a:lnTo>
                <a:lnTo>
                  <a:pt x="4649" y="4904"/>
                </a:lnTo>
                <a:close/>
                <a:moveTo>
                  <a:pt x="18762" y="5899"/>
                </a:moveTo>
                <a:cubicBezTo>
                  <a:pt x="18737" y="5903"/>
                  <a:pt x="18712" y="5911"/>
                  <a:pt x="18689" y="5925"/>
                </a:cubicBezTo>
                <a:lnTo>
                  <a:pt x="17334" y="6708"/>
                </a:lnTo>
                <a:cubicBezTo>
                  <a:pt x="17242" y="6762"/>
                  <a:pt x="17209" y="6879"/>
                  <a:pt x="17263" y="6971"/>
                </a:cubicBezTo>
                <a:lnTo>
                  <a:pt x="17351" y="7123"/>
                </a:lnTo>
                <a:cubicBezTo>
                  <a:pt x="17405" y="7215"/>
                  <a:pt x="17522" y="7248"/>
                  <a:pt x="17614" y="7194"/>
                </a:cubicBezTo>
                <a:lnTo>
                  <a:pt x="18971" y="6411"/>
                </a:lnTo>
                <a:cubicBezTo>
                  <a:pt x="19063" y="6357"/>
                  <a:pt x="19094" y="6238"/>
                  <a:pt x="19040" y="6146"/>
                </a:cubicBezTo>
                <a:lnTo>
                  <a:pt x="18954" y="5994"/>
                </a:lnTo>
                <a:cubicBezTo>
                  <a:pt x="18914" y="5925"/>
                  <a:pt x="18836" y="5890"/>
                  <a:pt x="18762" y="5899"/>
                </a:cubicBezTo>
                <a:close/>
                <a:moveTo>
                  <a:pt x="2843" y="5899"/>
                </a:moveTo>
                <a:cubicBezTo>
                  <a:pt x="2769" y="5890"/>
                  <a:pt x="2692" y="5925"/>
                  <a:pt x="2651" y="5994"/>
                </a:cubicBezTo>
                <a:lnTo>
                  <a:pt x="2565" y="6146"/>
                </a:lnTo>
                <a:cubicBezTo>
                  <a:pt x="2511" y="6238"/>
                  <a:pt x="2544" y="6357"/>
                  <a:pt x="2636" y="6411"/>
                </a:cubicBezTo>
                <a:lnTo>
                  <a:pt x="3991" y="7194"/>
                </a:lnTo>
                <a:cubicBezTo>
                  <a:pt x="4083" y="7248"/>
                  <a:pt x="4202" y="7215"/>
                  <a:pt x="4256" y="7123"/>
                </a:cubicBezTo>
                <a:lnTo>
                  <a:pt x="4342" y="6971"/>
                </a:lnTo>
                <a:cubicBezTo>
                  <a:pt x="4396" y="6879"/>
                  <a:pt x="4363" y="6762"/>
                  <a:pt x="4271" y="6708"/>
                </a:cubicBezTo>
                <a:lnTo>
                  <a:pt x="2916" y="5925"/>
                </a:lnTo>
                <a:cubicBezTo>
                  <a:pt x="2893" y="5911"/>
                  <a:pt x="2868" y="5903"/>
                  <a:pt x="2843" y="5899"/>
                </a:cubicBezTo>
                <a:close/>
                <a:moveTo>
                  <a:pt x="10800" y="10439"/>
                </a:moveTo>
                <a:cubicBezTo>
                  <a:pt x="10893" y="10439"/>
                  <a:pt x="10986" y="10475"/>
                  <a:pt x="11057" y="10545"/>
                </a:cubicBezTo>
                <a:cubicBezTo>
                  <a:pt x="11198" y="10686"/>
                  <a:pt x="11198" y="10915"/>
                  <a:pt x="11057" y="11057"/>
                </a:cubicBezTo>
                <a:cubicBezTo>
                  <a:pt x="10915" y="11198"/>
                  <a:pt x="10685" y="11198"/>
                  <a:pt x="10543" y="11057"/>
                </a:cubicBezTo>
                <a:cubicBezTo>
                  <a:pt x="10402" y="10915"/>
                  <a:pt x="10402" y="10686"/>
                  <a:pt x="10543" y="10545"/>
                </a:cubicBezTo>
                <a:cubicBezTo>
                  <a:pt x="10614" y="10475"/>
                  <a:pt x="10707" y="10439"/>
                  <a:pt x="10800" y="10439"/>
                </a:cubicBezTo>
                <a:close/>
                <a:moveTo>
                  <a:pt x="20071" y="10520"/>
                </a:moveTo>
                <a:lnTo>
                  <a:pt x="18505" y="10520"/>
                </a:lnTo>
                <a:cubicBezTo>
                  <a:pt x="18397" y="10520"/>
                  <a:pt x="18311" y="10606"/>
                  <a:pt x="18311" y="10714"/>
                </a:cubicBezTo>
                <a:lnTo>
                  <a:pt x="18311" y="10886"/>
                </a:lnTo>
                <a:cubicBezTo>
                  <a:pt x="18311" y="10994"/>
                  <a:pt x="18397" y="11082"/>
                  <a:pt x="18505" y="11082"/>
                </a:cubicBezTo>
                <a:lnTo>
                  <a:pt x="20071" y="11082"/>
                </a:lnTo>
                <a:cubicBezTo>
                  <a:pt x="20174" y="11082"/>
                  <a:pt x="20267" y="10994"/>
                  <a:pt x="20267" y="10886"/>
                </a:cubicBezTo>
                <a:lnTo>
                  <a:pt x="20267" y="10714"/>
                </a:lnTo>
                <a:cubicBezTo>
                  <a:pt x="20267" y="10606"/>
                  <a:pt x="20179" y="10520"/>
                  <a:pt x="20071" y="10520"/>
                </a:cubicBezTo>
                <a:close/>
                <a:moveTo>
                  <a:pt x="3100" y="10520"/>
                </a:moveTo>
                <a:lnTo>
                  <a:pt x="1534" y="10520"/>
                </a:lnTo>
                <a:cubicBezTo>
                  <a:pt x="1426" y="10520"/>
                  <a:pt x="1340" y="10606"/>
                  <a:pt x="1340" y="10714"/>
                </a:cubicBezTo>
                <a:lnTo>
                  <a:pt x="1340" y="10886"/>
                </a:lnTo>
                <a:cubicBezTo>
                  <a:pt x="1340" y="10994"/>
                  <a:pt x="1426" y="11082"/>
                  <a:pt x="1534" y="11082"/>
                </a:cubicBezTo>
                <a:lnTo>
                  <a:pt x="3100" y="11082"/>
                </a:lnTo>
                <a:cubicBezTo>
                  <a:pt x="3208" y="11082"/>
                  <a:pt x="3294" y="10994"/>
                  <a:pt x="3294" y="10886"/>
                </a:cubicBezTo>
                <a:lnTo>
                  <a:pt x="3294" y="10714"/>
                </a:lnTo>
                <a:cubicBezTo>
                  <a:pt x="3294" y="10606"/>
                  <a:pt x="3208" y="10520"/>
                  <a:pt x="3100" y="10520"/>
                </a:cubicBezTo>
                <a:close/>
                <a:moveTo>
                  <a:pt x="17542" y="14383"/>
                </a:moveTo>
                <a:cubicBezTo>
                  <a:pt x="17467" y="14373"/>
                  <a:pt x="17391" y="14408"/>
                  <a:pt x="17351" y="14477"/>
                </a:cubicBezTo>
                <a:lnTo>
                  <a:pt x="17263" y="14629"/>
                </a:lnTo>
                <a:cubicBezTo>
                  <a:pt x="17209" y="14721"/>
                  <a:pt x="17242" y="14840"/>
                  <a:pt x="17334" y="14894"/>
                </a:cubicBezTo>
                <a:lnTo>
                  <a:pt x="18689" y="15677"/>
                </a:lnTo>
                <a:cubicBezTo>
                  <a:pt x="18781" y="15731"/>
                  <a:pt x="18900" y="15698"/>
                  <a:pt x="18954" y="15606"/>
                </a:cubicBezTo>
                <a:lnTo>
                  <a:pt x="19040" y="15456"/>
                </a:lnTo>
                <a:cubicBezTo>
                  <a:pt x="19094" y="15364"/>
                  <a:pt x="19063" y="15245"/>
                  <a:pt x="18971" y="15191"/>
                </a:cubicBezTo>
                <a:lnTo>
                  <a:pt x="17614" y="14408"/>
                </a:lnTo>
                <a:cubicBezTo>
                  <a:pt x="17591" y="14394"/>
                  <a:pt x="17566" y="14386"/>
                  <a:pt x="17542" y="14383"/>
                </a:cubicBezTo>
                <a:close/>
                <a:moveTo>
                  <a:pt x="4063" y="14383"/>
                </a:moveTo>
                <a:cubicBezTo>
                  <a:pt x="4039" y="14386"/>
                  <a:pt x="4014" y="14394"/>
                  <a:pt x="3991" y="14408"/>
                </a:cubicBezTo>
                <a:lnTo>
                  <a:pt x="2636" y="15191"/>
                </a:lnTo>
                <a:cubicBezTo>
                  <a:pt x="2544" y="15245"/>
                  <a:pt x="2511" y="15364"/>
                  <a:pt x="2565" y="15456"/>
                </a:cubicBezTo>
                <a:lnTo>
                  <a:pt x="2651" y="15606"/>
                </a:lnTo>
                <a:cubicBezTo>
                  <a:pt x="2705" y="15698"/>
                  <a:pt x="2824" y="15731"/>
                  <a:pt x="2916" y="15677"/>
                </a:cubicBezTo>
                <a:lnTo>
                  <a:pt x="4271" y="14894"/>
                </a:lnTo>
                <a:cubicBezTo>
                  <a:pt x="4363" y="14840"/>
                  <a:pt x="4396" y="14721"/>
                  <a:pt x="4342" y="14629"/>
                </a:cubicBezTo>
                <a:lnTo>
                  <a:pt x="4256" y="14477"/>
                </a:lnTo>
                <a:cubicBezTo>
                  <a:pt x="4215" y="14408"/>
                  <a:pt x="4138" y="14373"/>
                  <a:pt x="4063" y="14383"/>
                </a:cubicBezTo>
                <a:close/>
                <a:moveTo>
                  <a:pt x="14707" y="17240"/>
                </a:moveTo>
                <a:cubicBezTo>
                  <a:pt x="14682" y="17243"/>
                  <a:pt x="14657" y="17251"/>
                  <a:pt x="14634" y="17265"/>
                </a:cubicBezTo>
                <a:lnTo>
                  <a:pt x="14482" y="17351"/>
                </a:lnTo>
                <a:cubicBezTo>
                  <a:pt x="14390" y="17399"/>
                  <a:pt x="14359" y="17519"/>
                  <a:pt x="14413" y="17616"/>
                </a:cubicBezTo>
                <a:lnTo>
                  <a:pt x="15196" y="18971"/>
                </a:lnTo>
                <a:cubicBezTo>
                  <a:pt x="15250" y="19063"/>
                  <a:pt x="15369" y="19094"/>
                  <a:pt x="15461" y="19040"/>
                </a:cubicBezTo>
                <a:lnTo>
                  <a:pt x="15611" y="18954"/>
                </a:lnTo>
                <a:cubicBezTo>
                  <a:pt x="15703" y="18900"/>
                  <a:pt x="15736" y="18781"/>
                  <a:pt x="15682" y="18689"/>
                </a:cubicBezTo>
                <a:lnTo>
                  <a:pt x="14899" y="17334"/>
                </a:lnTo>
                <a:cubicBezTo>
                  <a:pt x="14858" y="17265"/>
                  <a:pt x="14781" y="17230"/>
                  <a:pt x="14707" y="17240"/>
                </a:cubicBezTo>
                <a:close/>
                <a:moveTo>
                  <a:pt x="6904" y="17240"/>
                </a:moveTo>
                <a:cubicBezTo>
                  <a:pt x="6829" y="17230"/>
                  <a:pt x="6753" y="17265"/>
                  <a:pt x="6713" y="17334"/>
                </a:cubicBezTo>
                <a:lnTo>
                  <a:pt x="5930" y="18689"/>
                </a:lnTo>
                <a:cubicBezTo>
                  <a:pt x="5870" y="18781"/>
                  <a:pt x="5902" y="18900"/>
                  <a:pt x="5999" y="18954"/>
                </a:cubicBezTo>
                <a:lnTo>
                  <a:pt x="6151" y="19040"/>
                </a:lnTo>
                <a:cubicBezTo>
                  <a:pt x="6243" y="19094"/>
                  <a:pt x="6362" y="19063"/>
                  <a:pt x="6416" y="18971"/>
                </a:cubicBezTo>
                <a:lnTo>
                  <a:pt x="7199" y="17616"/>
                </a:lnTo>
                <a:cubicBezTo>
                  <a:pt x="7253" y="17524"/>
                  <a:pt x="7220" y="17405"/>
                  <a:pt x="7128" y="17351"/>
                </a:cubicBezTo>
                <a:lnTo>
                  <a:pt x="6976" y="17265"/>
                </a:lnTo>
                <a:cubicBezTo>
                  <a:pt x="6953" y="17251"/>
                  <a:pt x="6928" y="17243"/>
                  <a:pt x="6904" y="17240"/>
                </a:cubicBezTo>
                <a:close/>
                <a:moveTo>
                  <a:pt x="10886" y="18306"/>
                </a:moveTo>
                <a:lnTo>
                  <a:pt x="10714" y="18306"/>
                </a:lnTo>
                <a:cubicBezTo>
                  <a:pt x="10606" y="18306"/>
                  <a:pt x="10520" y="18392"/>
                  <a:pt x="10520" y="18500"/>
                </a:cubicBezTo>
                <a:lnTo>
                  <a:pt x="10520" y="20066"/>
                </a:lnTo>
                <a:cubicBezTo>
                  <a:pt x="10520" y="20174"/>
                  <a:pt x="10606" y="20262"/>
                  <a:pt x="10714" y="20262"/>
                </a:cubicBezTo>
                <a:lnTo>
                  <a:pt x="10886" y="20262"/>
                </a:lnTo>
                <a:cubicBezTo>
                  <a:pt x="10994" y="20262"/>
                  <a:pt x="11080" y="20174"/>
                  <a:pt x="11080" y="20066"/>
                </a:cubicBezTo>
                <a:lnTo>
                  <a:pt x="11080" y="18500"/>
                </a:lnTo>
                <a:cubicBezTo>
                  <a:pt x="11080" y="18392"/>
                  <a:pt x="10994" y="18306"/>
                  <a:pt x="10886" y="18306"/>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3" name="textruta 2">
            <a:extLst>
              <a:ext uri="{FF2B5EF4-FFF2-40B4-BE49-F238E27FC236}">
                <a16:creationId xmlns:a16="http://schemas.microsoft.com/office/drawing/2014/main" id="{8516D1A9-6343-ECE0-402B-D128A0D0C361}"/>
              </a:ext>
            </a:extLst>
          </p:cNvPr>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Kommunikationsvägar…"/>
          <p:cNvSpPr txBox="1">
            <a:spLocks noGrp="1"/>
          </p:cNvSpPr>
          <p:nvPr>
            <p:ph type="subTitle" idx="1"/>
          </p:nvPr>
        </p:nvSpPr>
        <p:spPr>
          <a:xfrm>
            <a:off x="4997291" y="5170437"/>
            <a:ext cx="13411276" cy="7812783"/>
          </a:xfrm>
          <a:prstGeom prst="rect">
            <a:avLst/>
          </a:prstGeom>
        </p:spPr>
        <p:txBody>
          <a:bodyPr>
            <a:normAutofit/>
          </a:bodyPr>
          <a:lstStyle/>
          <a:p>
            <a:endParaRPr dirty="0"/>
          </a:p>
          <a:p>
            <a:endParaRPr dirty="0">
              <a:latin typeface="Source Sans Pro Light" panose="020B0403030403020204" pitchFamily="34" charset="0"/>
              <a:ea typeface="Source Sans Pro Light" panose="020B0403030403020204" pitchFamily="34" charset="0"/>
            </a:endParaRPr>
          </a:p>
          <a:p>
            <a:pPr>
              <a:defRPr sz="6000" b="1"/>
            </a:pPr>
            <a:r>
              <a:rPr lang="sv-SE" sz="6000" dirty="0">
                <a:latin typeface="Source Sans Pro Light" panose="020B0403030403020204" pitchFamily="34" charset="0"/>
                <a:ea typeface="Source Sans Pro Light" panose="020B0403030403020204" pitchFamily="34" charset="0"/>
              </a:rPr>
              <a:t>   </a:t>
            </a:r>
            <a:r>
              <a:rPr sz="6000" dirty="0" err="1">
                <a:latin typeface="Source Sans Pro Light" panose="020B0403030403020204" pitchFamily="34" charset="0"/>
                <a:ea typeface="Source Sans Pro Light" panose="020B0403030403020204" pitchFamily="34" charset="0"/>
              </a:rPr>
              <a:t>Kommunikationsvägar</a:t>
            </a:r>
            <a:endParaRPr sz="6000" dirty="0">
              <a:latin typeface="Source Sans Pro Light" panose="020B0403030403020204" pitchFamily="34" charset="0"/>
              <a:ea typeface="Source Sans Pro Light" panose="020B0403030403020204" pitchFamily="34" charset="0"/>
            </a:endParaRPr>
          </a:p>
          <a:p>
            <a:endParaRPr dirty="0">
              <a:latin typeface="Source Sans Pro Light" panose="020B0403030403020204" pitchFamily="34" charset="0"/>
              <a:ea typeface="Source Sans Pro Light" panose="020B0403030403020204" pitchFamily="34" charset="0"/>
            </a:endParaRPr>
          </a:p>
          <a:p>
            <a:pPr>
              <a:defRPr sz="5200"/>
            </a:pPr>
            <a:r>
              <a:rPr lang="sv-SE" sz="4400" dirty="0">
                <a:latin typeface="Source Sans Pro Light" panose="020B0403030403020204" pitchFamily="34" charset="0"/>
                <a:ea typeface="Source Sans Pro Light" panose="020B0403030403020204" pitchFamily="34" charset="0"/>
              </a:rPr>
              <a:t>      -</a:t>
            </a:r>
            <a:r>
              <a:rPr sz="4400" b="1" i="1" dirty="0">
                <a:latin typeface="Source Sans Pro Light" panose="020B0403030403020204" pitchFamily="34" charset="0"/>
                <a:ea typeface="Source Sans Pro Light" panose="020B0403030403020204" pitchFamily="34" charset="0"/>
              </a:rPr>
              <a:t>SportAdmin</a:t>
            </a:r>
            <a:r>
              <a:rPr sz="4400" i="1" dirty="0">
                <a:latin typeface="Source Sans Pro Light" panose="020B0403030403020204" pitchFamily="34" charset="0"/>
                <a:ea typeface="Source Sans Pro Light" panose="020B0403030403020204" pitchFamily="34" charset="0"/>
              </a:rPr>
              <a:t> </a:t>
            </a:r>
            <a:r>
              <a:rPr sz="4400" dirty="0">
                <a:latin typeface="Source Sans Pro Light" panose="020B0403030403020204" pitchFamily="34" charset="0"/>
                <a:ea typeface="Source Sans Pro Light" panose="020B0403030403020204" pitchFamily="34" charset="0"/>
              </a:rPr>
              <a:t>- medlemsapp</a:t>
            </a:r>
          </a:p>
          <a:p>
            <a:pPr>
              <a:defRPr sz="5200"/>
            </a:pPr>
            <a:r>
              <a:rPr lang="sv-SE" sz="4400" dirty="0">
                <a:latin typeface="Source Sans Pro Light" panose="020B0403030403020204" pitchFamily="34" charset="0"/>
                <a:ea typeface="Source Sans Pro Light" panose="020B0403030403020204" pitchFamily="34" charset="0"/>
              </a:rPr>
              <a:t>      -</a:t>
            </a:r>
            <a:r>
              <a:rPr sz="4400" b="1" i="1" dirty="0">
                <a:latin typeface="Source Sans Pro Light" panose="020B0403030403020204" pitchFamily="34" charset="0"/>
                <a:ea typeface="Source Sans Pro Light" panose="020B0403030403020204" pitchFamily="34" charset="0"/>
              </a:rPr>
              <a:t>E-post</a:t>
            </a:r>
            <a:r>
              <a:rPr sz="4400" dirty="0">
                <a:latin typeface="Source Sans Pro Light" panose="020B0403030403020204" pitchFamily="34" charset="0"/>
                <a:ea typeface="Source Sans Pro Light" panose="020B0403030403020204" pitchFamily="34" charset="0"/>
              </a:rPr>
              <a:t> - ange </a:t>
            </a:r>
            <a:r>
              <a:rPr sz="4400" dirty="0" err="1">
                <a:latin typeface="Source Sans Pro Light" panose="020B0403030403020204" pitchFamily="34" charset="0"/>
                <a:ea typeface="Source Sans Pro Light" panose="020B0403030403020204" pitchFamily="34" charset="0"/>
              </a:rPr>
              <a:t>rätt</a:t>
            </a:r>
            <a:r>
              <a:rPr sz="4400" dirty="0">
                <a:latin typeface="Source Sans Pro Light" panose="020B0403030403020204" pitchFamily="34" charset="0"/>
                <a:ea typeface="Source Sans Pro Light" panose="020B0403030403020204" pitchFamily="34" charset="0"/>
              </a:rPr>
              <a:t> </a:t>
            </a:r>
            <a:r>
              <a:rPr sz="4400" dirty="0" err="1">
                <a:latin typeface="Source Sans Pro Light" panose="020B0403030403020204" pitchFamily="34" charset="0"/>
                <a:ea typeface="Source Sans Pro Light" panose="020B0403030403020204" pitchFamily="34" charset="0"/>
              </a:rPr>
              <a:t>adress</a:t>
            </a:r>
            <a:endParaRPr lang="sv-SE" sz="4400" dirty="0">
              <a:latin typeface="Source Sans Pro Light" panose="020B0403030403020204" pitchFamily="34" charset="0"/>
              <a:ea typeface="Source Sans Pro Light" panose="020B0403030403020204" pitchFamily="34" charset="0"/>
            </a:endParaRPr>
          </a:p>
          <a:p>
            <a:pPr>
              <a:defRPr sz="5200"/>
            </a:pPr>
            <a:r>
              <a:rPr lang="sv-SE" sz="4400" dirty="0">
                <a:latin typeface="Source Sans Pro Light" panose="020B0403030403020204" pitchFamily="34" charset="0"/>
                <a:ea typeface="Source Sans Pro Light" panose="020B0403030403020204" pitchFamily="34" charset="0"/>
              </a:rPr>
              <a:t>- </a:t>
            </a:r>
            <a:r>
              <a:rPr lang="sv-SE" sz="4400" b="1" i="1" dirty="0" err="1">
                <a:latin typeface="Source Sans Pro Light" panose="020B0403030403020204" pitchFamily="34" charset="0"/>
                <a:ea typeface="Source Sans Pro Light" panose="020B0403030403020204" pitchFamily="34" charset="0"/>
              </a:rPr>
              <a:t>Supertext</a:t>
            </a:r>
            <a:r>
              <a:rPr lang="sv-SE" sz="4400" dirty="0">
                <a:latin typeface="Source Sans Pro Light" panose="020B0403030403020204" pitchFamily="34" charset="0"/>
                <a:ea typeface="Source Sans Pro Light" panose="020B0403030403020204" pitchFamily="34" charset="0"/>
              </a:rPr>
              <a:t> - </a:t>
            </a:r>
            <a:r>
              <a:rPr lang="sv-SE" sz="4400" dirty="0" err="1">
                <a:latin typeface="Source Sans Pro Light" panose="020B0403030403020204" pitchFamily="34" charset="0"/>
                <a:ea typeface="Source Sans Pro Light" panose="020B0403030403020204" pitchFamily="34" charset="0"/>
              </a:rPr>
              <a:t>smsgrupp</a:t>
            </a:r>
            <a:endParaRPr sz="4400" dirty="0">
              <a:latin typeface="Source Sans Pro Light" panose="020B0403030403020204" pitchFamily="34" charset="0"/>
              <a:ea typeface="Source Sans Pro Light" panose="020B0403030403020204" pitchFamily="34" charset="0"/>
            </a:endParaRPr>
          </a:p>
          <a:p>
            <a:pPr>
              <a:defRPr sz="5200"/>
            </a:pPr>
            <a:r>
              <a:rPr lang="sv-SE" sz="4400" dirty="0">
                <a:latin typeface="Source Sans Pro Light" panose="020B0403030403020204" pitchFamily="34" charset="0"/>
                <a:ea typeface="Source Sans Pro Light" panose="020B0403030403020204" pitchFamily="34" charset="0"/>
              </a:rPr>
              <a:t>      </a:t>
            </a:r>
          </a:p>
          <a:p>
            <a:pPr>
              <a:defRPr sz="5200"/>
            </a:pPr>
            <a:r>
              <a:rPr lang="sv-SE" sz="4400" dirty="0">
                <a:latin typeface="Source Sans Pro Light" panose="020B0403030403020204" pitchFamily="34" charset="0"/>
                <a:ea typeface="Source Sans Pro Light" panose="020B0403030403020204" pitchFamily="34" charset="0"/>
              </a:rPr>
              <a:t>         Säg till omgående om du inte fått mail/sms/kallelse </a:t>
            </a:r>
          </a:p>
          <a:p>
            <a:pPr>
              <a:defRPr sz="5200"/>
            </a:pPr>
            <a:r>
              <a:rPr lang="sv-SE" sz="4400" dirty="0">
                <a:latin typeface="Source Sans Pro Light" panose="020B0403030403020204" pitchFamily="34" charset="0"/>
                <a:ea typeface="Source Sans Pro Light" panose="020B0403030403020204" pitchFamily="34" charset="0"/>
              </a:rPr>
              <a:t>     senaste tiden!</a:t>
            </a:r>
            <a:endParaRPr sz="4400" dirty="0">
              <a:latin typeface="Source Sans Pro Light" panose="020B0403030403020204" pitchFamily="34" charset="0"/>
              <a:ea typeface="Source Sans Pro Light" panose="020B0403030403020204" pitchFamily="34" charset="0"/>
            </a:endParaRPr>
          </a:p>
          <a:p>
            <a:endParaRPr dirty="0"/>
          </a:p>
          <a:p>
            <a:pPr>
              <a:defRPr b="1"/>
            </a:pPr>
            <a:endParaRPr dirty="0"/>
          </a:p>
        </p:txBody>
      </p:sp>
      <p:pic>
        <p:nvPicPr>
          <p:cNvPr id="16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pic>
        <p:nvPicPr>
          <p:cNvPr id="168" name="27FAEF58-FC65-449F-9486-73996AB6792B-L0-001.png" descr="27FAEF58-FC65-449F-9486-73996AB6792B-L0-001.png"/>
          <p:cNvPicPr>
            <a:picLocks noChangeAspect="1"/>
          </p:cNvPicPr>
          <p:nvPr/>
        </p:nvPicPr>
        <p:blipFill>
          <a:blip r:embed="rId3"/>
          <a:stretch>
            <a:fillRect/>
          </a:stretch>
        </p:blipFill>
        <p:spPr>
          <a:xfrm>
            <a:off x="19085223" y="6024771"/>
            <a:ext cx="4409326" cy="6032225"/>
          </a:xfrm>
          <a:prstGeom prst="rect">
            <a:avLst/>
          </a:prstGeom>
          <a:ln w="12700">
            <a:miter lim="400000"/>
          </a:ln>
        </p:spPr>
      </p:pic>
      <p:pic>
        <p:nvPicPr>
          <p:cNvPr id="169" name="AC3A8DA7-A580-4DFC-95FD-152BA44338CB-L0-001.png" descr="AC3A8DA7-A580-4DFC-95FD-152BA44338CB-L0-001.png"/>
          <p:cNvPicPr>
            <a:picLocks noChangeAspect="1"/>
          </p:cNvPicPr>
          <p:nvPr/>
        </p:nvPicPr>
        <p:blipFill>
          <a:blip r:embed="rId4"/>
          <a:stretch>
            <a:fillRect/>
          </a:stretch>
        </p:blipFill>
        <p:spPr>
          <a:xfrm>
            <a:off x="2182696" y="6605348"/>
            <a:ext cx="3195120" cy="5868369"/>
          </a:xfrm>
          <a:prstGeom prst="rect">
            <a:avLst/>
          </a:prstGeom>
          <a:ln w="12700">
            <a:miter lim="400000"/>
          </a:ln>
        </p:spPr>
      </p:pic>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örväntningar på vårdnadshavare:…"/>
          <p:cNvSpPr txBox="1">
            <a:spLocks noGrp="1"/>
          </p:cNvSpPr>
          <p:nvPr>
            <p:ph type="subTitle" idx="1"/>
          </p:nvPr>
        </p:nvSpPr>
        <p:spPr>
          <a:xfrm>
            <a:off x="4020739" y="6202434"/>
            <a:ext cx="15156688" cy="5493281"/>
          </a:xfrm>
          <a:prstGeom prst="rect">
            <a:avLst/>
          </a:prstGeom>
        </p:spPr>
        <p:txBody>
          <a:bodyPr/>
          <a:lstStyle/>
          <a:p>
            <a:pPr algn="l" defTabSz="487044">
              <a:defRPr sz="3185"/>
            </a:pPr>
            <a:r>
              <a:rPr lang="sv-SE" sz="6000" b="1" dirty="0">
                <a:latin typeface="Source Sans Pro Light" panose="020B0403030403020204" pitchFamily="34" charset="0"/>
                <a:ea typeface="Source Sans Pro Light" panose="020B0403030403020204" pitchFamily="34" charset="0"/>
              </a:rPr>
              <a:t>                            På gång under 2024</a:t>
            </a:r>
            <a:r>
              <a:rPr sz="6000" b="1" dirty="0">
                <a:latin typeface="Source Sans Pro Light" panose="020B0403030403020204" pitchFamily="34" charset="0"/>
                <a:ea typeface="Source Sans Pro Light" panose="020B0403030403020204" pitchFamily="34" charset="0"/>
              </a:rPr>
              <a:t>:</a:t>
            </a:r>
            <a:endParaRPr lang="sv-SE" sz="6000" b="1" dirty="0">
              <a:latin typeface="Source Sans Pro Light" panose="020B0403030403020204" pitchFamily="34" charset="0"/>
              <a:ea typeface="Source Sans Pro Light" panose="020B0403030403020204" pitchFamily="34" charset="0"/>
            </a:endParaRPr>
          </a:p>
          <a:p>
            <a:pPr algn="l" defTabSz="487044">
              <a:defRPr sz="3185"/>
            </a:pPr>
            <a:endParaRPr sz="6000" b="1" dirty="0">
              <a:latin typeface="Source Sans Pro Light" panose="020B0403030403020204" pitchFamily="34" charset="0"/>
              <a:ea typeface="Source Sans Pro Light" panose="020B0403030403020204" pitchFamily="34" charset="0"/>
            </a:endParaRPr>
          </a:p>
          <a:p>
            <a:pPr defTabSz="487044">
              <a:defRPr sz="3185"/>
            </a:pPr>
            <a:endParaRPr b="1" dirty="0"/>
          </a:p>
          <a:p>
            <a:pPr defTabSz="487044">
              <a:defRPr sz="3185"/>
            </a:pPr>
            <a:r>
              <a:rPr lang="sv-SE" sz="3600" dirty="0">
                <a:latin typeface="Source Sans Pro Light" panose="020B0403030403020204" pitchFamily="34" charset="0"/>
                <a:ea typeface="Source Sans Pro Light" panose="020B0403030403020204" pitchFamily="34" charset="0"/>
              </a:rPr>
              <a:t>-Matcher. Ca 6-7 st under våren, 6-7 st under hösten.</a:t>
            </a:r>
          </a:p>
          <a:p>
            <a:pPr defTabSz="487044">
              <a:defRPr sz="3185"/>
            </a:pPr>
            <a:r>
              <a:rPr lang="sv-SE" sz="3600" dirty="0">
                <a:latin typeface="Source Sans Pro Light" panose="020B0403030403020204" pitchFamily="34" charset="0"/>
                <a:ea typeface="Source Sans Pro Light" panose="020B0403030403020204" pitchFamily="34" charset="0"/>
              </a:rPr>
              <a:t>- 3 lag , 3 serier</a:t>
            </a:r>
            <a:endParaRPr sz="3600" dirty="0">
              <a:latin typeface="Source Sans Pro Light" panose="020B0403030403020204" pitchFamily="34" charset="0"/>
              <a:ea typeface="Source Sans Pro Light" panose="020B0403030403020204" pitchFamily="34" charset="0"/>
            </a:endParaRPr>
          </a:p>
          <a:p>
            <a:pPr defTabSz="487044">
              <a:defRPr sz="3185"/>
            </a:pPr>
            <a:r>
              <a:rPr lang="sv-SE" sz="3600" dirty="0">
                <a:latin typeface="Source Sans Pro Light" panose="020B0403030403020204" pitchFamily="34" charset="0"/>
                <a:ea typeface="Source Sans Pro Light" panose="020B0403030403020204" pitchFamily="34" charset="0"/>
              </a:rPr>
              <a:t>-Träningsläger med övernattning 16-17 aug</a:t>
            </a:r>
          </a:p>
          <a:p>
            <a:pPr defTabSz="487044">
              <a:defRPr sz="3185"/>
            </a:pPr>
            <a:endParaRPr lang="sv-SE" dirty="0">
              <a:latin typeface="Source Sans Pro Light" panose="020B0403030403020204" pitchFamily="34" charset="0"/>
              <a:ea typeface="Source Sans Pro Light" panose="020B0403030403020204" pitchFamily="34" charset="0"/>
            </a:endParaRPr>
          </a:p>
          <a:p>
            <a:pPr defTabSz="487044">
              <a:defRPr sz="3185" b="1"/>
            </a:pPr>
            <a:endParaRPr b="1" i="1" dirty="0"/>
          </a:p>
        </p:txBody>
      </p:sp>
      <p:pic>
        <p:nvPicPr>
          <p:cNvPr id="138" name="413203C5-398F-4241-83E3-EB89C5A9FC36-L0-001.jpeg" descr="413203C5-398F-4241-83E3-EB89C5A9FC36-L0-001.jpeg"/>
          <p:cNvPicPr>
            <a:picLocks noChangeAspect="1"/>
          </p:cNvPicPr>
          <p:nvPr/>
        </p:nvPicPr>
        <p:blipFill>
          <a:blip r:embed="rId2"/>
          <a:stretch>
            <a:fillRect/>
          </a:stretch>
        </p:blipFill>
        <p:spPr>
          <a:xfrm>
            <a:off x="0" y="0"/>
            <a:ext cx="24384001" cy="4976327"/>
          </a:xfrm>
          <a:prstGeom prst="rect">
            <a:avLst/>
          </a:prstGeom>
          <a:ln w="12700">
            <a:miter lim="400000"/>
          </a:ln>
        </p:spPr>
      </p:pic>
      <p:sp>
        <p:nvSpPr>
          <p:cNvPr id="141" name="Kvinna"/>
          <p:cNvSpPr/>
          <p:nvPr/>
        </p:nvSpPr>
        <p:spPr>
          <a:xfrm>
            <a:off x="589233" y="6737858"/>
            <a:ext cx="2512854" cy="6290680"/>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2" name="Man"/>
          <p:cNvSpPr/>
          <p:nvPr/>
        </p:nvSpPr>
        <p:spPr>
          <a:xfrm>
            <a:off x="21296028" y="6659896"/>
            <a:ext cx="2497076" cy="6446603"/>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205058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örväntningar på vårdnadshavare:…"/>
          <p:cNvSpPr txBox="1">
            <a:spLocks noGrp="1"/>
          </p:cNvSpPr>
          <p:nvPr>
            <p:ph type="subTitle" idx="1"/>
          </p:nvPr>
        </p:nvSpPr>
        <p:spPr>
          <a:xfrm>
            <a:off x="3821957" y="6725539"/>
            <a:ext cx="15156688" cy="5493281"/>
          </a:xfrm>
          <a:prstGeom prst="rect">
            <a:avLst/>
          </a:prstGeom>
        </p:spPr>
        <p:txBody>
          <a:bodyPr>
            <a:normAutofit fontScale="92500" lnSpcReduction="10000"/>
          </a:bodyPr>
          <a:lstStyle/>
          <a:p>
            <a:pPr defTabSz="487044">
              <a:defRPr sz="3185"/>
            </a:pPr>
            <a:r>
              <a:rPr lang="sv-SE" sz="6000" b="1" dirty="0">
                <a:latin typeface="Source Sans Pro Light" panose="020B0403030403020204" pitchFamily="34" charset="0"/>
                <a:ea typeface="Source Sans Pro Light" panose="020B0403030403020204" pitchFamily="34" charset="0"/>
              </a:rPr>
              <a:t>Övrigt</a:t>
            </a:r>
            <a:r>
              <a:rPr sz="6000" b="1" dirty="0">
                <a:latin typeface="Source Sans Pro Light" panose="020B0403030403020204" pitchFamily="34" charset="0"/>
                <a:ea typeface="Source Sans Pro Light" panose="020B0403030403020204" pitchFamily="34" charset="0"/>
              </a:rPr>
              <a:t>:</a:t>
            </a:r>
            <a:endParaRPr lang="sv-SE" sz="6000" b="1" dirty="0">
              <a:latin typeface="Source Sans Pro Light" panose="020B0403030403020204" pitchFamily="34" charset="0"/>
              <a:ea typeface="Source Sans Pro Light" panose="020B0403030403020204" pitchFamily="34" charset="0"/>
            </a:endParaRPr>
          </a:p>
          <a:p>
            <a:pPr defTabSz="487044">
              <a:defRPr sz="3185"/>
            </a:pPr>
            <a:r>
              <a:rPr lang="sv-SE" sz="6000" b="1" dirty="0">
                <a:latin typeface="Source Sans Pro Light" panose="020B0403030403020204" pitchFamily="34" charset="0"/>
                <a:ea typeface="Source Sans Pro Light" panose="020B0403030403020204" pitchFamily="34" charset="0"/>
              </a:rPr>
              <a:t>- </a:t>
            </a:r>
            <a:r>
              <a:rPr lang="sv-SE" sz="3900" dirty="0">
                <a:latin typeface="Source Sans Pro Light" panose="020B0403030403020204" pitchFamily="34" charset="0"/>
              </a:rPr>
              <a:t>Tränar man inte så blir man inte kallad till match. ( ex. har man inte tränat på två veckor så kallas man inte till </a:t>
            </a:r>
            <a:r>
              <a:rPr lang="sv-SE" sz="3900">
                <a:latin typeface="Source Sans Pro Light" panose="020B0403030403020204" pitchFamily="34" charset="0"/>
              </a:rPr>
              <a:t>närmaste match)</a:t>
            </a:r>
            <a:endParaRPr sz="3900" dirty="0">
              <a:latin typeface="Source Sans Pro Light" panose="020B0403030403020204" pitchFamily="34" charset="0"/>
            </a:endParaRPr>
          </a:p>
          <a:p>
            <a:pPr defTabSz="487044">
              <a:defRPr sz="3185"/>
            </a:pPr>
            <a:endParaRPr b="1" dirty="0"/>
          </a:p>
          <a:p>
            <a:pPr defTabSz="487044">
              <a:defRPr sz="3185"/>
            </a:pPr>
            <a:r>
              <a:rPr lang="sv-SE" sz="3900" dirty="0">
                <a:latin typeface="Source Sans Pro Light" panose="020B0403030403020204" pitchFamily="34" charset="0"/>
                <a:ea typeface="Source Sans Pro Light" panose="020B0403030403020204" pitchFamily="34" charset="0"/>
              </a:rPr>
              <a:t>-Lagindelningar.</a:t>
            </a:r>
          </a:p>
          <a:p>
            <a:pPr defTabSz="487044">
              <a:defRPr sz="3185"/>
            </a:pPr>
            <a:endParaRPr lang="sv-SE" dirty="0">
              <a:latin typeface="Source Sans Pro Light" panose="020B0403030403020204" pitchFamily="34" charset="0"/>
              <a:ea typeface="Source Sans Pro Light" panose="020B0403030403020204" pitchFamily="34" charset="0"/>
            </a:endParaRPr>
          </a:p>
          <a:p>
            <a:pPr defTabSz="487044">
              <a:lnSpc>
                <a:spcPct val="160000"/>
              </a:lnSpc>
              <a:defRPr sz="3185"/>
            </a:pPr>
            <a:r>
              <a:rPr lang="sv-SE" sz="6000" b="1" u="sng" dirty="0">
                <a:latin typeface="Source Sans Pro Light" panose="020B0403030403020204" pitchFamily="34" charset="0"/>
                <a:ea typeface="Source Sans Pro Light" panose="020B0403030403020204" pitchFamily="34" charset="0"/>
              </a:rPr>
              <a:t>Diskussionsfråga: </a:t>
            </a:r>
          </a:p>
          <a:p>
            <a:pPr defTabSz="487044">
              <a:defRPr sz="3185"/>
            </a:pPr>
            <a:r>
              <a:rPr lang="sv-SE" sz="4400" b="1" i="1" dirty="0">
                <a:latin typeface="Source Sans Pro Light" panose="020B0403030403020204" pitchFamily="34" charset="0"/>
                <a:ea typeface="Source Sans Pro Light" panose="020B0403030403020204" pitchFamily="34" charset="0"/>
              </a:rPr>
              <a:t>Övriga frågor, funderingar eller synpunkter? </a:t>
            </a:r>
          </a:p>
          <a:p>
            <a:pPr defTabSz="487044">
              <a:defRPr sz="3185"/>
            </a:pPr>
            <a:endParaRPr lang="sv-SE" dirty="0">
              <a:latin typeface="Source Sans Pro Light" panose="020B0403030403020204" pitchFamily="34" charset="0"/>
              <a:ea typeface="Source Sans Pro Light" panose="020B0403030403020204" pitchFamily="34" charset="0"/>
            </a:endParaRPr>
          </a:p>
        </p:txBody>
      </p:sp>
      <p:pic>
        <p:nvPicPr>
          <p:cNvPr id="138" name="413203C5-398F-4241-83E3-EB89C5A9FC36-L0-001.jpeg" descr="413203C5-398F-4241-83E3-EB89C5A9FC36-L0-001.jpeg"/>
          <p:cNvPicPr>
            <a:picLocks noChangeAspect="1"/>
          </p:cNvPicPr>
          <p:nvPr/>
        </p:nvPicPr>
        <p:blipFill>
          <a:blip r:embed="rId2"/>
          <a:stretch>
            <a:fillRect/>
          </a:stretch>
        </p:blipFill>
        <p:spPr>
          <a:xfrm>
            <a:off x="0" y="0"/>
            <a:ext cx="24384001" cy="4976327"/>
          </a:xfrm>
          <a:prstGeom prst="rect">
            <a:avLst/>
          </a:prstGeom>
          <a:ln w="12700">
            <a:miter lim="400000"/>
          </a:ln>
        </p:spPr>
      </p:pic>
      <p:sp>
        <p:nvSpPr>
          <p:cNvPr id="141" name="Kvinna"/>
          <p:cNvSpPr/>
          <p:nvPr/>
        </p:nvSpPr>
        <p:spPr>
          <a:xfrm>
            <a:off x="589233" y="6737858"/>
            <a:ext cx="2512854" cy="6290680"/>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2" name="Man"/>
          <p:cNvSpPr/>
          <p:nvPr/>
        </p:nvSpPr>
        <p:spPr>
          <a:xfrm>
            <a:off x="21296028" y="6659896"/>
            <a:ext cx="2497076" cy="6446603"/>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525618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pic>
        <p:nvPicPr>
          <p:cNvPr id="198" name="C9030D21-EC57-40BA-80F5-4CA0739F1D9F-L0-001.png" descr="C9030D21-EC57-40BA-80F5-4CA0739F1D9F-L0-001.png"/>
          <p:cNvPicPr>
            <a:picLocks noChangeAspect="1"/>
          </p:cNvPicPr>
          <p:nvPr/>
        </p:nvPicPr>
        <p:blipFill>
          <a:blip r:embed="rId3"/>
          <a:stretch>
            <a:fillRect/>
          </a:stretch>
        </p:blipFill>
        <p:spPr>
          <a:xfrm>
            <a:off x="11422353" y="14136422"/>
            <a:ext cx="2260601" cy="2133601"/>
          </a:xfrm>
          <a:prstGeom prst="rect">
            <a:avLst/>
          </a:prstGeom>
          <a:ln w="12700">
            <a:miter lim="400000"/>
          </a:ln>
        </p:spPr>
      </p:pic>
      <p:sp>
        <p:nvSpPr>
          <p:cNvPr id="2" name="Platshållare för text 1"/>
          <p:cNvSpPr>
            <a:spLocks noGrp="1"/>
          </p:cNvSpPr>
          <p:nvPr>
            <p:ph type="body" sz="quarter" idx="1"/>
          </p:nvPr>
        </p:nvSpPr>
        <p:spPr>
          <a:xfrm>
            <a:off x="1464008" y="7685629"/>
            <a:ext cx="20828000" cy="4351766"/>
          </a:xfrm>
        </p:spPr>
        <p:txBody>
          <a:bodyPr>
            <a:normAutofit/>
          </a:bodyPr>
          <a:lstStyle/>
          <a:p>
            <a:r>
              <a:rPr lang="sv-SE" b="1" i="1" dirty="0">
                <a:latin typeface="Source Sans Pro Light" panose="020B0403030403020204" pitchFamily="34" charset="0"/>
                <a:ea typeface="Source Sans Pro Light" panose="020B0403030403020204" pitchFamily="34" charset="0"/>
              </a:rPr>
              <a:t>Övriga frågor/funderingar och/eller synpunkter tveka inte att </a:t>
            </a:r>
          </a:p>
          <a:p>
            <a:r>
              <a:rPr lang="sv-SE" b="1" i="1" dirty="0">
                <a:latin typeface="Source Sans Pro Light" panose="020B0403030403020204" pitchFamily="34" charset="0"/>
                <a:ea typeface="Source Sans Pro Light" panose="020B0403030403020204" pitchFamily="34" charset="0"/>
              </a:rPr>
              <a:t>fråga någon av oss ledare.</a:t>
            </a:r>
          </a:p>
          <a:p>
            <a:endParaRPr lang="sv-SE" b="1" dirty="0"/>
          </a:p>
        </p:txBody>
      </p:sp>
      <p:sp>
        <p:nvSpPr>
          <p:cNvPr id="7" name="textruta 6"/>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Övriga frågor/funderingar och/eller synpunkter."/>
          <p:cNvSpPr txBox="1">
            <a:spLocks noGrp="1"/>
          </p:cNvSpPr>
          <p:nvPr>
            <p:ph type="subTitle" sz="quarter" idx="1"/>
          </p:nvPr>
        </p:nvSpPr>
        <p:spPr>
          <a:xfrm>
            <a:off x="7730582" y="13841747"/>
            <a:ext cx="9388463" cy="5421397"/>
          </a:xfrm>
          <a:prstGeom prst="rect">
            <a:avLst/>
          </a:prstGeom>
        </p:spPr>
        <p:txBody>
          <a:bodyPr/>
          <a:lstStyle/>
          <a:p>
            <a:pPr defTabSz="627379">
              <a:defRPr sz="4104"/>
            </a:pPr>
            <a:endParaRPr/>
          </a:p>
          <a:p>
            <a:pPr defTabSz="627379">
              <a:defRPr sz="4104"/>
            </a:pPr>
            <a:endParaRPr/>
          </a:p>
          <a:p>
            <a:pPr defTabSz="627379">
              <a:defRPr sz="6080" b="1"/>
            </a:pPr>
            <a:r>
              <a:rPr sz="3800"/>
              <a:t>Övriga frågor/funderingar och/eller synpunkter</a:t>
            </a:r>
            <a:r>
              <a:t>.</a:t>
            </a:r>
          </a:p>
          <a:p>
            <a:pPr defTabSz="627379">
              <a:defRPr sz="4104"/>
            </a:pPr>
            <a:endParaRPr/>
          </a:p>
          <a:p>
            <a:pPr defTabSz="627379">
              <a:defRPr sz="4104"/>
            </a:pPr>
            <a:endParaRPr/>
          </a:p>
          <a:p>
            <a:pPr defTabSz="627379">
              <a:defRPr sz="4104" b="1"/>
            </a:pPr>
            <a:endParaRPr/>
          </a:p>
        </p:txBody>
      </p:sp>
      <p:pic>
        <p:nvPicPr>
          <p:cNvPr id="202" name="413203C5-398F-4241-83E3-EB89C5A9FC36-L0-001.jpeg" descr="413203C5-398F-4241-83E3-EB89C5A9FC36-L0-001.jpeg"/>
          <p:cNvPicPr>
            <a:picLocks noChangeAspect="1"/>
          </p:cNvPicPr>
          <p:nvPr/>
        </p:nvPicPr>
        <p:blipFill>
          <a:blip r:embed="rId2"/>
          <a:stretch>
            <a:fillRect/>
          </a:stretch>
        </p:blipFill>
        <p:spPr>
          <a:xfrm>
            <a:off x="2008580" y="-6043696"/>
            <a:ext cx="19974123" cy="4076353"/>
          </a:xfrm>
          <a:prstGeom prst="rect">
            <a:avLst/>
          </a:prstGeom>
          <a:ln w="12700">
            <a:miter lim="400000"/>
          </a:ln>
        </p:spPr>
      </p:pic>
      <p:sp>
        <p:nvSpPr>
          <p:cNvPr id="204" name="Säsongen 2019"/>
          <p:cNvSpPr txBox="1">
            <a:spLocks noGrp="1"/>
          </p:cNvSpPr>
          <p:nvPr>
            <p:ph type="ctrTitle"/>
          </p:nvPr>
        </p:nvSpPr>
        <p:spPr>
          <a:xfrm>
            <a:off x="4180349" y="-6708531"/>
            <a:ext cx="20828001" cy="4648201"/>
          </a:xfrm>
          <a:prstGeom prst="rect">
            <a:avLst/>
          </a:prstGeom>
        </p:spPr>
        <p:txBody>
          <a:bodyPr/>
          <a:lstStyle>
            <a:lvl1pPr>
              <a:defRPr sz="9300"/>
            </a:lvl1pPr>
          </a:lstStyle>
          <a:p>
            <a:r>
              <a:t>Säsongen 2019</a:t>
            </a:r>
          </a:p>
        </p:txBody>
      </p:sp>
      <p:pic>
        <p:nvPicPr>
          <p:cNvPr id="205" name="C9030D21-EC57-40BA-80F5-4CA0739F1D9F-L0-001.png" descr="C9030D21-EC57-40BA-80F5-4CA0739F1D9F-L0-001.png"/>
          <p:cNvPicPr>
            <a:picLocks noChangeAspect="1"/>
          </p:cNvPicPr>
          <p:nvPr/>
        </p:nvPicPr>
        <p:blipFill>
          <a:blip r:embed="rId3"/>
          <a:stretch>
            <a:fillRect/>
          </a:stretch>
        </p:blipFill>
        <p:spPr>
          <a:xfrm>
            <a:off x="7907904" y="3830584"/>
            <a:ext cx="8568191" cy="80868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Kostnader innan deltagande i matcher:…"/>
          <p:cNvSpPr txBox="1">
            <a:spLocks noGrp="1"/>
          </p:cNvSpPr>
          <p:nvPr>
            <p:ph type="subTitle" idx="1"/>
          </p:nvPr>
        </p:nvSpPr>
        <p:spPr>
          <a:xfrm>
            <a:off x="1297787" y="5436774"/>
            <a:ext cx="14941296" cy="8023661"/>
          </a:xfrm>
          <a:prstGeom prst="rect">
            <a:avLst/>
          </a:prstGeom>
        </p:spPr>
        <p:txBody>
          <a:bodyPr>
            <a:normAutofit/>
          </a:bodyPr>
          <a:lstStyle/>
          <a:p>
            <a:pPr algn="l" defTabSz="693419">
              <a:defRPr sz="4535"/>
            </a:pPr>
            <a:r>
              <a:rPr lang="sv-SE" sz="6000" b="1" i="1" u="sng" dirty="0">
                <a:latin typeface="Source Sans Pro Light" panose="020B0403030403020204" pitchFamily="34" charset="0"/>
                <a:ea typeface="Source Sans Pro Light" panose="020B0403030403020204" pitchFamily="34" charset="0"/>
              </a:rPr>
              <a:t>Ledare:</a:t>
            </a:r>
            <a:endParaRPr sz="6000" b="1" i="1" u="sng" dirty="0">
              <a:latin typeface="Source Sans Pro Light" panose="020B0403030403020204" pitchFamily="34" charset="0"/>
              <a:ea typeface="Source Sans Pro Light" panose="020B0403030403020204" pitchFamily="34" charset="0"/>
            </a:endParaRPr>
          </a:p>
          <a:p>
            <a:pPr algn="l" defTabSz="693419">
              <a:defRPr sz="4535"/>
            </a:pPr>
            <a:r>
              <a:rPr lang="sv-SE" sz="4000" dirty="0">
                <a:latin typeface="Source Sans Pro Light" panose="020B0403030403020204" pitchFamily="34" charset="0"/>
                <a:ea typeface="Source Sans Pro Light" panose="020B0403030403020204" pitchFamily="34" charset="0"/>
              </a:rPr>
              <a:t>Oskar Liljebäck (åldersgruppansvarig)</a:t>
            </a:r>
          </a:p>
          <a:p>
            <a:pPr algn="l" defTabSz="693419">
              <a:defRPr sz="4535"/>
            </a:pPr>
            <a:r>
              <a:rPr lang="sv-SE" sz="4000" dirty="0">
                <a:latin typeface="Source Sans Pro Light" panose="020B0403030403020204" pitchFamily="34" charset="0"/>
                <a:ea typeface="Source Sans Pro Light" panose="020B0403030403020204" pitchFamily="34" charset="0"/>
              </a:rPr>
              <a:t>Elin Andersson (ansvarig för administration)</a:t>
            </a:r>
          </a:p>
          <a:p>
            <a:pPr algn="l" defTabSz="693419">
              <a:defRPr sz="4535"/>
            </a:pPr>
            <a:r>
              <a:rPr lang="sv-SE" sz="4000" dirty="0">
                <a:latin typeface="Source Sans Pro Light" panose="020B0403030403020204" pitchFamily="34" charset="0"/>
                <a:ea typeface="Source Sans Pro Light" panose="020B0403030403020204" pitchFamily="34" charset="0"/>
              </a:rPr>
              <a:t>Andreas Löfberg (ansvarig träningsupplägg)</a:t>
            </a:r>
          </a:p>
          <a:p>
            <a:pPr algn="l" defTabSz="693419">
              <a:defRPr sz="4535"/>
            </a:pPr>
            <a:r>
              <a:rPr lang="sv-SE" sz="4000" dirty="0">
                <a:latin typeface="Source Sans Pro Light" panose="020B0403030403020204" pitchFamily="34" charset="0"/>
                <a:ea typeface="Source Sans Pro Light" panose="020B0403030403020204" pitchFamily="34" charset="0"/>
              </a:rPr>
              <a:t>Anders Bredh (tränare)</a:t>
            </a:r>
          </a:p>
          <a:p>
            <a:pPr algn="l" defTabSz="693419">
              <a:defRPr sz="4535"/>
            </a:pPr>
            <a:r>
              <a:rPr lang="sv-SE" sz="4000" dirty="0">
                <a:latin typeface="Source Sans Pro Light" panose="020B0403030403020204" pitchFamily="34" charset="0"/>
                <a:ea typeface="Source Sans Pro Light" panose="020B0403030403020204" pitchFamily="34" charset="0"/>
              </a:rPr>
              <a:t>David Stigson (tränare)</a:t>
            </a:r>
          </a:p>
          <a:p>
            <a:pPr algn="l" defTabSz="693419">
              <a:defRPr sz="4535"/>
            </a:pPr>
            <a:r>
              <a:rPr lang="sv-SE" sz="4000" dirty="0">
                <a:latin typeface="Source Sans Pro Light" panose="020B0403030403020204" pitchFamily="34" charset="0"/>
                <a:ea typeface="Source Sans Pro Light" panose="020B0403030403020204" pitchFamily="34" charset="0"/>
              </a:rPr>
              <a:t>Johan Andersson (tränare)</a:t>
            </a:r>
          </a:p>
          <a:p>
            <a:pPr algn="l" defTabSz="693419">
              <a:defRPr sz="4535"/>
            </a:pPr>
            <a:r>
              <a:rPr lang="sv-SE" sz="4000" dirty="0">
                <a:latin typeface="Source Sans Pro Light" panose="020B0403030403020204" pitchFamily="34" charset="0"/>
                <a:ea typeface="Source Sans Pro Light" panose="020B0403030403020204" pitchFamily="34" charset="0"/>
              </a:rPr>
              <a:t>Marcus Böhm (tränare)</a:t>
            </a:r>
          </a:p>
          <a:p>
            <a:pPr algn="l" defTabSz="693419">
              <a:defRPr sz="4535"/>
            </a:pPr>
            <a:r>
              <a:rPr lang="sv-SE" sz="4000" dirty="0">
                <a:latin typeface="Source Sans Pro Light" panose="020B0403030403020204" pitchFamily="34" charset="0"/>
                <a:ea typeface="Source Sans Pro Light" panose="020B0403030403020204" pitchFamily="34" charset="0"/>
              </a:rPr>
              <a:t>Martin Andersson (tränare)</a:t>
            </a:r>
          </a:p>
          <a:p>
            <a:pPr algn="l" defTabSz="693419">
              <a:defRPr sz="4535"/>
            </a:pPr>
            <a:r>
              <a:rPr lang="sv-SE" sz="4000" dirty="0">
                <a:latin typeface="Source Sans Pro Light" panose="020B0403030403020204" pitchFamily="34" charset="0"/>
                <a:ea typeface="Source Sans Pro Light" panose="020B0403030403020204" pitchFamily="34" charset="0"/>
              </a:rPr>
              <a:t>Mikael Nordström (tränare och ansvarig Lagkassa)</a:t>
            </a:r>
          </a:p>
          <a:p>
            <a:pPr algn="l" defTabSz="693419">
              <a:defRPr sz="4535"/>
            </a:pPr>
            <a:r>
              <a:rPr lang="sv-SE" sz="4000" dirty="0">
                <a:latin typeface="Source Sans Pro Light" panose="020B0403030403020204" pitchFamily="34" charset="0"/>
                <a:ea typeface="Source Sans Pro Light" panose="020B0403030403020204" pitchFamily="34" charset="0"/>
              </a:rPr>
              <a:t>Oskar Mattsson (tränare)</a:t>
            </a:r>
          </a:p>
          <a:p>
            <a:pPr algn="l" defTabSz="693419">
              <a:defRPr sz="4535"/>
            </a:pPr>
            <a:endParaRPr lang="sv-SE" sz="4000" b="1" dirty="0">
              <a:latin typeface="Source Sans Pro Light" panose="020B0403030403020204" pitchFamily="34" charset="0"/>
              <a:ea typeface="Source Sans Pro Light" panose="020B0403030403020204" pitchFamily="34" charset="0"/>
            </a:endParaRPr>
          </a:p>
          <a:p>
            <a:pPr algn="l" defTabSz="693419">
              <a:defRPr sz="4535"/>
            </a:pPr>
            <a:endParaRPr lang="sv-SE" sz="4000" dirty="0">
              <a:latin typeface="Source Sans Pro Light" panose="020B0403030403020204" pitchFamily="34" charset="0"/>
              <a:ea typeface="Source Sans Pro Light" panose="020B0403030403020204" pitchFamily="34" charset="0"/>
            </a:endParaRPr>
          </a:p>
          <a:p>
            <a:pPr algn="l" defTabSz="693419">
              <a:defRPr sz="4535"/>
            </a:pPr>
            <a:endParaRPr lang="sv-SE" b="1" dirty="0">
              <a:latin typeface="Source Sans Pro Light" panose="020B0403030403020204" pitchFamily="34" charset="0"/>
              <a:ea typeface="Source Sans Pro Light" panose="020B0403030403020204" pitchFamily="34" charset="0"/>
            </a:endParaRPr>
          </a:p>
          <a:p>
            <a:pPr algn="l" defTabSz="693419">
              <a:defRPr sz="4535"/>
            </a:pPr>
            <a:endParaRPr lang="sv-SE" dirty="0">
              <a:latin typeface="Source Sans Pro Light" panose="020B0403030403020204" pitchFamily="34" charset="0"/>
              <a:ea typeface="Source Sans Pro Light" panose="020B0403030403020204" pitchFamily="34" charset="0"/>
            </a:endParaRPr>
          </a:p>
          <a:p>
            <a:pPr defTabSz="693419">
              <a:defRPr sz="4535"/>
            </a:pPr>
            <a:endParaRPr lang="sv-SE" b="1" dirty="0"/>
          </a:p>
          <a:p>
            <a:pPr defTabSz="693419">
              <a:defRPr sz="4535"/>
            </a:pPr>
            <a:endParaRPr b="1" dirty="0"/>
          </a:p>
        </p:txBody>
      </p:sp>
      <p:pic>
        <p:nvPicPr>
          <p:cNvPr id="126"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6" name="textruta 5"/>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sv-SE" sz="6000" dirty="0">
                <a:latin typeface="Avenir Heavy"/>
                <a:cs typeface="Avenir Heavy"/>
              </a:rPr>
              <a:t>P</a:t>
            </a: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2013</a:t>
            </a:r>
          </a:p>
        </p:txBody>
      </p:sp>
      <p:pic>
        <p:nvPicPr>
          <p:cNvPr id="3" name="Bildobjekt 2"/>
          <p:cNvPicPr>
            <a:picLocks noChangeAspect="1"/>
          </p:cNvPicPr>
          <p:nvPr/>
        </p:nvPicPr>
        <p:blipFill>
          <a:blip r:embed="rId3"/>
          <a:stretch>
            <a:fillRect/>
          </a:stretch>
        </p:blipFill>
        <p:spPr>
          <a:xfrm>
            <a:off x="16906112" y="7124509"/>
            <a:ext cx="5328537" cy="4250627"/>
          </a:xfrm>
          <a:prstGeom prst="rect">
            <a:avLst/>
          </a:prstGeom>
        </p:spPr>
      </p:pic>
    </p:spTree>
    <p:extLst>
      <p:ext uri="{BB962C8B-B14F-4D97-AF65-F5344CB8AC3E}">
        <p14:creationId xmlns:p14="http://schemas.microsoft.com/office/powerpoint/2010/main" val="84519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örväntningar på spelare:…"/>
          <p:cNvSpPr txBox="1">
            <a:spLocks noGrp="1"/>
          </p:cNvSpPr>
          <p:nvPr>
            <p:ph type="subTitle" idx="1"/>
          </p:nvPr>
        </p:nvSpPr>
        <p:spPr>
          <a:xfrm>
            <a:off x="3076448" y="6010985"/>
            <a:ext cx="10255504" cy="7105495"/>
          </a:xfrm>
          <a:prstGeom prst="rect">
            <a:avLst/>
          </a:prstGeom>
        </p:spPr>
        <p:txBody>
          <a:bodyPr>
            <a:normAutofit/>
          </a:bodyPr>
          <a:lstStyle/>
          <a:p>
            <a:pPr algn="l" defTabSz="586104">
              <a:defRPr sz="3834"/>
            </a:pPr>
            <a:r>
              <a:rPr lang="sv-SE" sz="4400" dirty="0">
                <a:latin typeface="Source Sans Pro Light" panose="020B0403030403020204" pitchFamily="34" charset="0"/>
                <a:ea typeface="Source Sans Pro Light" panose="020B0403030403020204" pitchFamily="34" charset="0"/>
              </a:rPr>
              <a:t>Agenda:</a:t>
            </a:r>
            <a:endParaRPr sz="4400" dirty="0">
              <a:latin typeface="Source Sans Pro Light" panose="020B0403030403020204" pitchFamily="34" charset="0"/>
              <a:ea typeface="Source Sans Pro Light" panose="020B0403030403020204" pitchFamily="34" charset="0"/>
            </a:endParaRPr>
          </a:p>
          <a:p>
            <a:pPr algn="l" defTabSz="586104">
              <a:defRPr sz="3834"/>
            </a:pPr>
            <a:endParaRPr lang="sv-SE" sz="4400" dirty="0">
              <a:latin typeface="Source Sans Pro Light" panose="020B0403030403020204" pitchFamily="34" charset="0"/>
              <a:ea typeface="Source Sans Pro Light" panose="020B0403030403020204" pitchFamily="34" charset="0"/>
            </a:endParaRP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Spelform 7 v 7</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Förväntningar på vårdnadshavare</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Förväntningar på tränare</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Återkoppling från spelarmötet</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Träningstider</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Kommunikationsvägar</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På gång under 2024</a:t>
            </a:r>
          </a:p>
          <a:p>
            <a:pPr marL="571500" indent="-571500" algn="l" defTabSz="586104">
              <a:buFont typeface="Arial"/>
              <a:buChar char="•"/>
              <a:defRPr sz="3834"/>
            </a:pPr>
            <a:r>
              <a:rPr lang="sv-SE" sz="4400" dirty="0">
                <a:latin typeface="Source Sans Pro Light" panose="020B0403030403020204" pitchFamily="34" charset="0"/>
                <a:ea typeface="Source Sans Pro Light" panose="020B0403030403020204" pitchFamily="34" charset="0"/>
              </a:rPr>
              <a:t>Övriga punkter</a:t>
            </a:r>
          </a:p>
          <a:p>
            <a:pPr algn="l" defTabSz="586104">
              <a:defRPr sz="3834"/>
            </a:pPr>
            <a:endParaRPr lang="sv-SE" sz="4800" b="1" i="1" dirty="0">
              <a:latin typeface="Source Sans Pro Light" panose="020B0403030403020204" pitchFamily="34" charset="0"/>
              <a:ea typeface="Source Sans Pro Light" panose="020B0403030403020204" pitchFamily="34" charset="0"/>
            </a:endParaRPr>
          </a:p>
          <a:p>
            <a:pPr marL="571500" indent="-571500" algn="l" defTabSz="586104">
              <a:buFont typeface="Arial"/>
              <a:buChar char="•"/>
              <a:defRPr sz="3834"/>
            </a:pPr>
            <a:endParaRPr lang="sv-SE" b="1" dirty="0"/>
          </a:p>
          <a:p>
            <a:pPr algn="l" defTabSz="586104">
              <a:defRPr sz="3834"/>
            </a:pPr>
            <a:endParaRPr b="1" dirty="0"/>
          </a:p>
          <a:p>
            <a:pPr defTabSz="586104">
              <a:defRPr sz="3834"/>
            </a:pPr>
            <a:endParaRPr dirty="0"/>
          </a:p>
          <a:p>
            <a:pPr defTabSz="586104">
              <a:defRPr sz="3834" b="1"/>
            </a:pPr>
            <a:endParaRPr dirty="0"/>
          </a:p>
        </p:txBody>
      </p:sp>
      <p:pic>
        <p:nvPicPr>
          <p:cNvPr id="132" name="413203C5-398F-4241-83E3-EB89C5A9FC36-L0-001.jpeg" descr="413203C5-398F-4241-83E3-EB89C5A9FC36-L0-001.jpeg"/>
          <p:cNvPicPr>
            <a:picLocks noChangeAspect="1"/>
          </p:cNvPicPr>
          <p:nvPr/>
        </p:nvPicPr>
        <p:blipFill>
          <a:blip r:embed="rId2"/>
          <a:stretch>
            <a:fillRect/>
          </a:stretch>
        </p:blipFill>
        <p:spPr>
          <a:xfrm>
            <a:off x="130733" y="0"/>
            <a:ext cx="24384001" cy="4976327"/>
          </a:xfrm>
          <a:prstGeom prst="rect">
            <a:avLst/>
          </a:prstGeom>
          <a:ln w="12700">
            <a:miter lim="400000"/>
          </a:ln>
        </p:spPr>
      </p:pic>
      <p:sp>
        <p:nvSpPr>
          <p:cNvPr id="135" name="Barn som leker"/>
          <p:cNvSpPr/>
          <p:nvPr/>
        </p:nvSpPr>
        <p:spPr>
          <a:xfrm flipH="1">
            <a:off x="15489936" y="7157380"/>
            <a:ext cx="3763107" cy="4327484"/>
          </a:xfrm>
          <a:custGeom>
            <a:avLst/>
            <a:gdLst/>
            <a:ahLst/>
            <a:cxnLst>
              <a:cxn ang="0">
                <a:pos x="wd2" y="hd2"/>
              </a:cxn>
              <a:cxn ang="5400000">
                <a:pos x="wd2" y="hd2"/>
              </a:cxn>
              <a:cxn ang="10800000">
                <a:pos x="wd2" y="hd2"/>
              </a:cxn>
              <a:cxn ang="16200000">
                <a:pos x="wd2" y="hd2"/>
              </a:cxn>
            </a:cxnLst>
            <a:rect l="0" t="0" r="r" b="b"/>
            <a:pathLst>
              <a:path w="21386" h="21580" extrusionOk="0">
                <a:moveTo>
                  <a:pt x="12654" y="1"/>
                </a:moveTo>
                <a:cubicBezTo>
                  <a:pt x="12170" y="-5"/>
                  <a:pt x="12012" y="52"/>
                  <a:pt x="12012" y="52"/>
                </a:cubicBezTo>
                <a:lnTo>
                  <a:pt x="11943" y="80"/>
                </a:lnTo>
                <a:cubicBezTo>
                  <a:pt x="11837" y="63"/>
                  <a:pt x="11641" y="46"/>
                  <a:pt x="11256" y="141"/>
                </a:cubicBezTo>
                <a:cubicBezTo>
                  <a:pt x="10863" y="259"/>
                  <a:pt x="9776" y="725"/>
                  <a:pt x="10033" y="2169"/>
                </a:cubicBezTo>
                <a:cubicBezTo>
                  <a:pt x="10162" y="2894"/>
                  <a:pt x="10621" y="3103"/>
                  <a:pt x="11074" y="3479"/>
                </a:cubicBezTo>
                <a:cubicBezTo>
                  <a:pt x="11278" y="3648"/>
                  <a:pt x="11369" y="3856"/>
                  <a:pt x="11369" y="3901"/>
                </a:cubicBezTo>
                <a:cubicBezTo>
                  <a:pt x="11362" y="4080"/>
                  <a:pt x="11332" y="4188"/>
                  <a:pt x="11294" y="4261"/>
                </a:cubicBezTo>
                <a:cubicBezTo>
                  <a:pt x="11165" y="4244"/>
                  <a:pt x="11082" y="4192"/>
                  <a:pt x="10923" y="4271"/>
                </a:cubicBezTo>
                <a:cubicBezTo>
                  <a:pt x="10908" y="4277"/>
                  <a:pt x="10856" y="4322"/>
                  <a:pt x="10803" y="4373"/>
                </a:cubicBezTo>
                <a:cubicBezTo>
                  <a:pt x="10621" y="4435"/>
                  <a:pt x="8906" y="5227"/>
                  <a:pt x="7290" y="6503"/>
                </a:cubicBezTo>
                <a:cubicBezTo>
                  <a:pt x="7282" y="6509"/>
                  <a:pt x="7282" y="6508"/>
                  <a:pt x="7282" y="6513"/>
                </a:cubicBezTo>
                <a:cubicBezTo>
                  <a:pt x="7260" y="6525"/>
                  <a:pt x="7245" y="6541"/>
                  <a:pt x="7245" y="6547"/>
                </a:cubicBezTo>
                <a:cubicBezTo>
                  <a:pt x="7177" y="6609"/>
                  <a:pt x="6503" y="7013"/>
                  <a:pt x="6466" y="7249"/>
                </a:cubicBezTo>
                <a:cubicBezTo>
                  <a:pt x="6435" y="7485"/>
                  <a:pt x="6595" y="8176"/>
                  <a:pt x="6791" y="8794"/>
                </a:cubicBezTo>
                <a:cubicBezTo>
                  <a:pt x="7026" y="9519"/>
                  <a:pt x="7463" y="10352"/>
                  <a:pt x="7441" y="10610"/>
                </a:cubicBezTo>
                <a:cubicBezTo>
                  <a:pt x="7433" y="10683"/>
                  <a:pt x="7312" y="10986"/>
                  <a:pt x="7372" y="11126"/>
                </a:cubicBezTo>
                <a:cubicBezTo>
                  <a:pt x="7486" y="11385"/>
                  <a:pt x="7843" y="11492"/>
                  <a:pt x="7835" y="11627"/>
                </a:cubicBezTo>
                <a:cubicBezTo>
                  <a:pt x="7820" y="11818"/>
                  <a:pt x="7901" y="11914"/>
                  <a:pt x="8014" y="11959"/>
                </a:cubicBezTo>
                <a:cubicBezTo>
                  <a:pt x="8007" y="12195"/>
                  <a:pt x="8007" y="12391"/>
                  <a:pt x="8007" y="12470"/>
                </a:cubicBezTo>
                <a:cubicBezTo>
                  <a:pt x="8015" y="12565"/>
                  <a:pt x="8037" y="13133"/>
                  <a:pt x="8014" y="13228"/>
                </a:cubicBezTo>
                <a:cubicBezTo>
                  <a:pt x="7818" y="14251"/>
                  <a:pt x="7221" y="14958"/>
                  <a:pt x="7183" y="15009"/>
                </a:cubicBezTo>
                <a:cubicBezTo>
                  <a:pt x="7146" y="15059"/>
                  <a:pt x="7078" y="15168"/>
                  <a:pt x="7101" y="15212"/>
                </a:cubicBezTo>
                <a:cubicBezTo>
                  <a:pt x="7154" y="15308"/>
                  <a:pt x="7327" y="15381"/>
                  <a:pt x="7478" y="15465"/>
                </a:cubicBezTo>
                <a:cubicBezTo>
                  <a:pt x="7539" y="15499"/>
                  <a:pt x="7646" y="15550"/>
                  <a:pt x="7766" y="15606"/>
                </a:cubicBezTo>
                <a:lnTo>
                  <a:pt x="7743" y="15667"/>
                </a:lnTo>
                <a:cubicBezTo>
                  <a:pt x="7728" y="15701"/>
                  <a:pt x="7691" y="15728"/>
                  <a:pt x="7646" y="15734"/>
                </a:cubicBezTo>
                <a:cubicBezTo>
                  <a:pt x="7072" y="15796"/>
                  <a:pt x="6535" y="15835"/>
                  <a:pt x="5833" y="16020"/>
                </a:cubicBezTo>
                <a:cubicBezTo>
                  <a:pt x="4548" y="16363"/>
                  <a:pt x="3966" y="16757"/>
                  <a:pt x="2629" y="17077"/>
                </a:cubicBezTo>
                <a:cubicBezTo>
                  <a:pt x="2606" y="17066"/>
                  <a:pt x="2584" y="17055"/>
                  <a:pt x="2553" y="17044"/>
                </a:cubicBezTo>
                <a:cubicBezTo>
                  <a:pt x="2508" y="17033"/>
                  <a:pt x="2440" y="17044"/>
                  <a:pt x="2440" y="17044"/>
                </a:cubicBezTo>
                <a:cubicBezTo>
                  <a:pt x="2228" y="16903"/>
                  <a:pt x="2161" y="16881"/>
                  <a:pt x="1829" y="16824"/>
                </a:cubicBezTo>
                <a:cubicBezTo>
                  <a:pt x="1564" y="16785"/>
                  <a:pt x="1283" y="16824"/>
                  <a:pt x="1283" y="16824"/>
                </a:cubicBezTo>
                <a:cubicBezTo>
                  <a:pt x="1124" y="16785"/>
                  <a:pt x="1005" y="16752"/>
                  <a:pt x="853" y="16791"/>
                </a:cubicBezTo>
                <a:cubicBezTo>
                  <a:pt x="612" y="16864"/>
                  <a:pt x="557" y="16942"/>
                  <a:pt x="497" y="17077"/>
                </a:cubicBezTo>
                <a:lnTo>
                  <a:pt x="317" y="17453"/>
                </a:lnTo>
                <a:cubicBezTo>
                  <a:pt x="257" y="17588"/>
                  <a:pt x="263" y="17728"/>
                  <a:pt x="339" y="17846"/>
                </a:cubicBezTo>
                <a:cubicBezTo>
                  <a:pt x="392" y="17964"/>
                  <a:pt x="437" y="18112"/>
                  <a:pt x="369" y="18303"/>
                </a:cubicBezTo>
                <a:cubicBezTo>
                  <a:pt x="301" y="18500"/>
                  <a:pt x="150" y="18442"/>
                  <a:pt x="29" y="18881"/>
                </a:cubicBezTo>
                <a:cubicBezTo>
                  <a:pt x="-99" y="19319"/>
                  <a:pt x="233" y="20005"/>
                  <a:pt x="263" y="20083"/>
                </a:cubicBezTo>
                <a:cubicBezTo>
                  <a:pt x="301" y="20162"/>
                  <a:pt x="565" y="20382"/>
                  <a:pt x="905" y="20270"/>
                </a:cubicBezTo>
                <a:cubicBezTo>
                  <a:pt x="1238" y="20157"/>
                  <a:pt x="1133" y="19785"/>
                  <a:pt x="1269" y="19476"/>
                </a:cubicBezTo>
                <a:cubicBezTo>
                  <a:pt x="1405" y="19167"/>
                  <a:pt x="1608" y="19060"/>
                  <a:pt x="1699" y="18853"/>
                </a:cubicBezTo>
                <a:cubicBezTo>
                  <a:pt x="1827" y="18577"/>
                  <a:pt x="2727" y="18365"/>
                  <a:pt x="2818" y="18106"/>
                </a:cubicBezTo>
                <a:cubicBezTo>
                  <a:pt x="3717" y="17898"/>
                  <a:pt x="5400" y="17678"/>
                  <a:pt x="6126" y="17537"/>
                </a:cubicBezTo>
                <a:cubicBezTo>
                  <a:pt x="6904" y="17391"/>
                  <a:pt x="8808" y="17016"/>
                  <a:pt x="8808" y="17016"/>
                </a:cubicBezTo>
                <a:cubicBezTo>
                  <a:pt x="8921" y="16993"/>
                  <a:pt x="9029" y="16954"/>
                  <a:pt x="9119" y="16909"/>
                </a:cubicBezTo>
                <a:cubicBezTo>
                  <a:pt x="9263" y="16841"/>
                  <a:pt x="9459" y="16628"/>
                  <a:pt x="9466" y="16622"/>
                </a:cubicBezTo>
                <a:lnTo>
                  <a:pt x="9752" y="16319"/>
                </a:lnTo>
                <a:cubicBezTo>
                  <a:pt x="9858" y="16347"/>
                  <a:pt x="10192" y="16240"/>
                  <a:pt x="10260" y="16155"/>
                </a:cubicBezTo>
                <a:cubicBezTo>
                  <a:pt x="10592" y="15734"/>
                  <a:pt x="11468" y="14549"/>
                  <a:pt x="11521" y="14487"/>
                </a:cubicBezTo>
                <a:cubicBezTo>
                  <a:pt x="11573" y="14431"/>
                  <a:pt x="11642" y="14357"/>
                  <a:pt x="11740" y="14419"/>
                </a:cubicBezTo>
                <a:cubicBezTo>
                  <a:pt x="11793" y="14452"/>
                  <a:pt x="12141" y="14712"/>
                  <a:pt x="12715" y="15162"/>
                </a:cubicBezTo>
                <a:cubicBezTo>
                  <a:pt x="13463" y="15752"/>
                  <a:pt x="14006" y="15959"/>
                  <a:pt x="14059" y="15982"/>
                </a:cubicBezTo>
                <a:cubicBezTo>
                  <a:pt x="14263" y="16060"/>
                  <a:pt x="14702" y="15505"/>
                  <a:pt x="14831" y="15353"/>
                </a:cubicBezTo>
                <a:lnTo>
                  <a:pt x="14861" y="15363"/>
                </a:lnTo>
                <a:cubicBezTo>
                  <a:pt x="14907" y="15380"/>
                  <a:pt x="14928" y="15419"/>
                  <a:pt x="14920" y="15453"/>
                </a:cubicBezTo>
                <a:cubicBezTo>
                  <a:pt x="14822" y="15846"/>
                  <a:pt x="14823" y="16437"/>
                  <a:pt x="15020" y="17039"/>
                </a:cubicBezTo>
                <a:cubicBezTo>
                  <a:pt x="15352" y="18033"/>
                  <a:pt x="16053" y="18713"/>
                  <a:pt x="16212" y="18921"/>
                </a:cubicBezTo>
                <a:cubicBezTo>
                  <a:pt x="16439" y="19213"/>
                  <a:pt x="16568" y="19657"/>
                  <a:pt x="16568" y="19657"/>
                </a:cubicBezTo>
                <a:cubicBezTo>
                  <a:pt x="16629" y="19859"/>
                  <a:pt x="16651" y="19982"/>
                  <a:pt x="16651" y="19971"/>
                </a:cubicBezTo>
                <a:cubicBezTo>
                  <a:pt x="16659" y="19982"/>
                  <a:pt x="16658" y="20006"/>
                  <a:pt x="16665" y="20017"/>
                </a:cubicBezTo>
                <a:cubicBezTo>
                  <a:pt x="16665" y="20028"/>
                  <a:pt x="16650" y="20028"/>
                  <a:pt x="16627" y="20050"/>
                </a:cubicBezTo>
                <a:cubicBezTo>
                  <a:pt x="16582" y="20078"/>
                  <a:pt x="16590" y="20111"/>
                  <a:pt x="16620" y="20178"/>
                </a:cubicBezTo>
                <a:cubicBezTo>
                  <a:pt x="16628" y="20190"/>
                  <a:pt x="16599" y="20207"/>
                  <a:pt x="16561" y="20280"/>
                </a:cubicBezTo>
                <a:cubicBezTo>
                  <a:pt x="16523" y="20353"/>
                  <a:pt x="16561" y="20668"/>
                  <a:pt x="16599" y="20809"/>
                </a:cubicBezTo>
                <a:cubicBezTo>
                  <a:pt x="16637" y="20932"/>
                  <a:pt x="16778" y="21134"/>
                  <a:pt x="16816" y="21184"/>
                </a:cubicBezTo>
                <a:cubicBezTo>
                  <a:pt x="16824" y="21190"/>
                  <a:pt x="16826" y="21202"/>
                  <a:pt x="16826" y="21207"/>
                </a:cubicBezTo>
                <a:cubicBezTo>
                  <a:pt x="16856" y="21331"/>
                  <a:pt x="16901" y="21437"/>
                  <a:pt x="17015" y="21499"/>
                </a:cubicBezTo>
                <a:cubicBezTo>
                  <a:pt x="17135" y="21566"/>
                  <a:pt x="17354" y="21595"/>
                  <a:pt x="17551" y="21573"/>
                </a:cubicBezTo>
                <a:lnTo>
                  <a:pt x="18025" y="21499"/>
                </a:lnTo>
                <a:cubicBezTo>
                  <a:pt x="18222" y="21471"/>
                  <a:pt x="18389" y="21386"/>
                  <a:pt x="18495" y="21274"/>
                </a:cubicBezTo>
                <a:cubicBezTo>
                  <a:pt x="18616" y="21178"/>
                  <a:pt x="18766" y="21066"/>
                  <a:pt x="19038" y="21016"/>
                </a:cubicBezTo>
                <a:cubicBezTo>
                  <a:pt x="19310" y="20960"/>
                  <a:pt x="19326" y="21090"/>
                  <a:pt x="19930" y="20944"/>
                </a:cubicBezTo>
                <a:cubicBezTo>
                  <a:pt x="20535" y="20798"/>
                  <a:pt x="21198" y="20219"/>
                  <a:pt x="21274" y="20157"/>
                </a:cubicBezTo>
                <a:cubicBezTo>
                  <a:pt x="21372" y="20118"/>
                  <a:pt x="21501" y="19820"/>
                  <a:pt x="21191" y="19652"/>
                </a:cubicBezTo>
                <a:cubicBezTo>
                  <a:pt x="20874" y="19483"/>
                  <a:pt x="20481" y="19747"/>
                  <a:pt x="20027" y="19820"/>
                </a:cubicBezTo>
                <a:cubicBezTo>
                  <a:pt x="19581" y="19888"/>
                  <a:pt x="19302" y="19781"/>
                  <a:pt x="19000" y="19764"/>
                </a:cubicBezTo>
                <a:cubicBezTo>
                  <a:pt x="18698" y="19753"/>
                  <a:pt x="18284" y="19567"/>
                  <a:pt x="18186" y="19539"/>
                </a:cubicBezTo>
                <a:cubicBezTo>
                  <a:pt x="18163" y="19528"/>
                  <a:pt x="18133" y="19527"/>
                  <a:pt x="18110" y="19527"/>
                </a:cubicBezTo>
                <a:cubicBezTo>
                  <a:pt x="18050" y="19527"/>
                  <a:pt x="18002" y="19499"/>
                  <a:pt x="17987" y="19460"/>
                </a:cubicBezTo>
                <a:cubicBezTo>
                  <a:pt x="17882" y="19067"/>
                  <a:pt x="17452" y="17460"/>
                  <a:pt x="17362" y="17156"/>
                </a:cubicBezTo>
                <a:cubicBezTo>
                  <a:pt x="17127" y="16386"/>
                  <a:pt x="16704" y="15514"/>
                  <a:pt x="16689" y="15430"/>
                </a:cubicBezTo>
                <a:cubicBezTo>
                  <a:pt x="16659" y="15262"/>
                  <a:pt x="16710" y="15077"/>
                  <a:pt x="16703" y="14881"/>
                </a:cubicBezTo>
                <a:cubicBezTo>
                  <a:pt x="16695" y="14813"/>
                  <a:pt x="16667" y="14521"/>
                  <a:pt x="16455" y="14370"/>
                </a:cubicBezTo>
                <a:lnTo>
                  <a:pt x="16349" y="14278"/>
                </a:lnTo>
                <a:cubicBezTo>
                  <a:pt x="16364" y="14233"/>
                  <a:pt x="16122" y="13919"/>
                  <a:pt x="16084" y="13880"/>
                </a:cubicBezTo>
                <a:cubicBezTo>
                  <a:pt x="15722" y="13526"/>
                  <a:pt x="15215" y="13094"/>
                  <a:pt x="14580" y="12600"/>
                </a:cubicBezTo>
                <a:cubicBezTo>
                  <a:pt x="14074" y="12206"/>
                  <a:pt x="13614" y="11885"/>
                  <a:pt x="13282" y="11660"/>
                </a:cubicBezTo>
                <a:cubicBezTo>
                  <a:pt x="13357" y="11632"/>
                  <a:pt x="13991" y="11515"/>
                  <a:pt x="14014" y="11425"/>
                </a:cubicBezTo>
                <a:cubicBezTo>
                  <a:pt x="14014" y="11425"/>
                  <a:pt x="14014" y="11199"/>
                  <a:pt x="14044" y="10227"/>
                </a:cubicBezTo>
                <a:cubicBezTo>
                  <a:pt x="14082" y="8974"/>
                  <a:pt x="14233" y="8575"/>
                  <a:pt x="14233" y="8575"/>
                </a:cubicBezTo>
                <a:cubicBezTo>
                  <a:pt x="14256" y="8496"/>
                  <a:pt x="14400" y="8481"/>
                  <a:pt x="14453" y="8554"/>
                </a:cubicBezTo>
                <a:lnTo>
                  <a:pt x="14543" y="8687"/>
                </a:lnTo>
                <a:cubicBezTo>
                  <a:pt x="14573" y="8732"/>
                  <a:pt x="14618" y="8778"/>
                  <a:pt x="14663" y="8812"/>
                </a:cubicBezTo>
                <a:cubicBezTo>
                  <a:pt x="14671" y="8818"/>
                  <a:pt x="14679" y="8829"/>
                  <a:pt x="14687" y="8840"/>
                </a:cubicBezTo>
                <a:cubicBezTo>
                  <a:pt x="14785" y="9026"/>
                  <a:pt x="15102" y="9121"/>
                  <a:pt x="15411" y="9065"/>
                </a:cubicBezTo>
                <a:cubicBezTo>
                  <a:pt x="15411" y="9065"/>
                  <a:pt x="16417" y="8930"/>
                  <a:pt x="17211" y="8789"/>
                </a:cubicBezTo>
                <a:cubicBezTo>
                  <a:pt x="17755" y="8694"/>
                  <a:pt x="18941" y="8418"/>
                  <a:pt x="19175" y="8368"/>
                </a:cubicBezTo>
                <a:cubicBezTo>
                  <a:pt x="19296" y="8323"/>
                  <a:pt x="19461" y="8345"/>
                  <a:pt x="19491" y="8345"/>
                </a:cubicBezTo>
                <a:cubicBezTo>
                  <a:pt x="19665" y="8345"/>
                  <a:pt x="19878" y="8316"/>
                  <a:pt x="19999" y="8294"/>
                </a:cubicBezTo>
                <a:cubicBezTo>
                  <a:pt x="19999" y="8294"/>
                  <a:pt x="20383" y="8205"/>
                  <a:pt x="20473" y="8171"/>
                </a:cubicBezTo>
                <a:cubicBezTo>
                  <a:pt x="20829" y="8076"/>
                  <a:pt x="20693" y="7857"/>
                  <a:pt x="20700" y="7655"/>
                </a:cubicBezTo>
                <a:cubicBezTo>
                  <a:pt x="20708" y="7458"/>
                  <a:pt x="20669" y="7300"/>
                  <a:pt x="20669" y="7300"/>
                </a:cubicBezTo>
                <a:cubicBezTo>
                  <a:pt x="20669" y="7300"/>
                  <a:pt x="20730" y="7137"/>
                  <a:pt x="20625" y="7047"/>
                </a:cubicBezTo>
                <a:cubicBezTo>
                  <a:pt x="20511" y="6952"/>
                  <a:pt x="19998" y="7081"/>
                  <a:pt x="19635" y="7126"/>
                </a:cubicBezTo>
                <a:cubicBezTo>
                  <a:pt x="19605" y="7138"/>
                  <a:pt x="19508" y="7160"/>
                  <a:pt x="19470" y="7160"/>
                </a:cubicBezTo>
                <a:cubicBezTo>
                  <a:pt x="19311" y="7154"/>
                  <a:pt x="19190" y="7170"/>
                  <a:pt x="19144" y="7254"/>
                </a:cubicBezTo>
                <a:cubicBezTo>
                  <a:pt x="19061" y="7316"/>
                  <a:pt x="19015" y="7575"/>
                  <a:pt x="18962" y="7620"/>
                </a:cubicBezTo>
                <a:cubicBezTo>
                  <a:pt x="18864" y="7743"/>
                  <a:pt x="18329" y="7728"/>
                  <a:pt x="17022" y="7801"/>
                </a:cubicBezTo>
                <a:cubicBezTo>
                  <a:pt x="16531" y="7823"/>
                  <a:pt x="16063" y="7834"/>
                  <a:pt x="15881" y="7839"/>
                </a:cubicBezTo>
                <a:cubicBezTo>
                  <a:pt x="15836" y="7839"/>
                  <a:pt x="15791" y="7823"/>
                  <a:pt x="15768" y="7795"/>
                </a:cubicBezTo>
                <a:lnTo>
                  <a:pt x="15397" y="7261"/>
                </a:lnTo>
                <a:cubicBezTo>
                  <a:pt x="15337" y="7132"/>
                  <a:pt x="15313" y="6907"/>
                  <a:pt x="14927" y="6222"/>
                </a:cubicBezTo>
                <a:cubicBezTo>
                  <a:pt x="14897" y="6177"/>
                  <a:pt x="14528" y="5181"/>
                  <a:pt x="14415" y="5030"/>
                </a:cubicBezTo>
                <a:cubicBezTo>
                  <a:pt x="14370" y="4973"/>
                  <a:pt x="14362" y="4883"/>
                  <a:pt x="14113" y="4726"/>
                </a:cubicBezTo>
                <a:cubicBezTo>
                  <a:pt x="13947" y="4625"/>
                  <a:pt x="13598" y="4608"/>
                  <a:pt x="13379" y="4614"/>
                </a:cubicBezTo>
                <a:cubicBezTo>
                  <a:pt x="13348" y="4546"/>
                  <a:pt x="13343" y="4469"/>
                  <a:pt x="13388" y="4424"/>
                </a:cubicBezTo>
                <a:cubicBezTo>
                  <a:pt x="13464" y="4345"/>
                  <a:pt x="13667" y="4389"/>
                  <a:pt x="13931" y="4417"/>
                </a:cubicBezTo>
                <a:cubicBezTo>
                  <a:pt x="14075" y="4434"/>
                  <a:pt x="14474" y="4452"/>
                  <a:pt x="14587" y="4429"/>
                </a:cubicBezTo>
                <a:cubicBezTo>
                  <a:pt x="14731" y="4401"/>
                  <a:pt x="14837" y="4311"/>
                  <a:pt x="14852" y="4227"/>
                </a:cubicBezTo>
                <a:cubicBezTo>
                  <a:pt x="14859" y="4171"/>
                  <a:pt x="14867" y="4098"/>
                  <a:pt x="14890" y="4059"/>
                </a:cubicBezTo>
                <a:cubicBezTo>
                  <a:pt x="14935" y="3986"/>
                  <a:pt x="15058" y="3957"/>
                  <a:pt x="15126" y="3946"/>
                </a:cubicBezTo>
                <a:cubicBezTo>
                  <a:pt x="15269" y="3924"/>
                  <a:pt x="15177" y="3799"/>
                  <a:pt x="15154" y="3760"/>
                </a:cubicBezTo>
                <a:cubicBezTo>
                  <a:pt x="15124" y="3715"/>
                  <a:pt x="15185" y="3704"/>
                  <a:pt x="15223" y="3681"/>
                </a:cubicBezTo>
                <a:cubicBezTo>
                  <a:pt x="15260" y="3664"/>
                  <a:pt x="15298" y="3631"/>
                  <a:pt x="15298" y="3592"/>
                </a:cubicBezTo>
                <a:cubicBezTo>
                  <a:pt x="15306" y="3558"/>
                  <a:pt x="15261" y="3552"/>
                  <a:pt x="15246" y="3456"/>
                </a:cubicBezTo>
                <a:cubicBezTo>
                  <a:pt x="15239" y="3411"/>
                  <a:pt x="15209" y="3350"/>
                  <a:pt x="15277" y="3339"/>
                </a:cubicBezTo>
                <a:cubicBezTo>
                  <a:pt x="15315" y="3333"/>
                  <a:pt x="15458" y="3311"/>
                  <a:pt x="15511" y="3216"/>
                </a:cubicBezTo>
                <a:cubicBezTo>
                  <a:pt x="15556" y="3120"/>
                  <a:pt x="15480" y="3025"/>
                  <a:pt x="15442" y="2991"/>
                </a:cubicBezTo>
                <a:cubicBezTo>
                  <a:pt x="15412" y="2963"/>
                  <a:pt x="15351" y="2894"/>
                  <a:pt x="15336" y="2872"/>
                </a:cubicBezTo>
                <a:cubicBezTo>
                  <a:pt x="15313" y="2849"/>
                  <a:pt x="15245" y="2794"/>
                  <a:pt x="15230" y="2766"/>
                </a:cubicBezTo>
                <a:cubicBezTo>
                  <a:pt x="15215" y="2744"/>
                  <a:pt x="15171" y="2664"/>
                  <a:pt x="15164" y="2619"/>
                </a:cubicBezTo>
                <a:cubicBezTo>
                  <a:pt x="15156" y="2574"/>
                  <a:pt x="15139" y="2558"/>
                  <a:pt x="15192" y="2468"/>
                </a:cubicBezTo>
                <a:cubicBezTo>
                  <a:pt x="15237" y="2378"/>
                  <a:pt x="15275" y="2327"/>
                  <a:pt x="15298" y="2276"/>
                </a:cubicBezTo>
                <a:cubicBezTo>
                  <a:pt x="15321" y="2231"/>
                  <a:pt x="15366" y="2108"/>
                  <a:pt x="15374" y="2023"/>
                </a:cubicBezTo>
                <a:cubicBezTo>
                  <a:pt x="15381" y="1945"/>
                  <a:pt x="15397" y="1838"/>
                  <a:pt x="15329" y="1658"/>
                </a:cubicBezTo>
                <a:cubicBezTo>
                  <a:pt x="15268" y="1507"/>
                  <a:pt x="15179" y="1422"/>
                  <a:pt x="15126" y="1377"/>
                </a:cubicBezTo>
                <a:cubicBezTo>
                  <a:pt x="15133" y="1372"/>
                  <a:pt x="15359" y="1175"/>
                  <a:pt x="15253" y="1035"/>
                </a:cubicBezTo>
                <a:cubicBezTo>
                  <a:pt x="15193" y="951"/>
                  <a:pt x="15058" y="765"/>
                  <a:pt x="14710" y="642"/>
                </a:cubicBezTo>
                <a:cubicBezTo>
                  <a:pt x="14272" y="484"/>
                  <a:pt x="14036" y="12"/>
                  <a:pt x="12654" y="1"/>
                </a:cubicBezTo>
                <a:close/>
                <a:moveTo>
                  <a:pt x="9242" y="7253"/>
                </a:moveTo>
                <a:cubicBezTo>
                  <a:pt x="9253" y="7258"/>
                  <a:pt x="9254" y="7271"/>
                  <a:pt x="9247" y="7283"/>
                </a:cubicBezTo>
                <a:cubicBezTo>
                  <a:pt x="9111" y="7569"/>
                  <a:pt x="9034" y="7743"/>
                  <a:pt x="8883" y="8182"/>
                </a:cubicBezTo>
                <a:cubicBezTo>
                  <a:pt x="8709" y="8710"/>
                  <a:pt x="8657" y="9526"/>
                  <a:pt x="8650" y="9987"/>
                </a:cubicBezTo>
                <a:cubicBezTo>
                  <a:pt x="8657" y="10088"/>
                  <a:pt x="8507" y="10412"/>
                  <a:pt x="8402" y="10373"/>
                </a:cubicBezTo>
                <a:cubicBezTo>
                  <a:pt x="8371" y="10328"/>
                  <a:pt x="8333" y="10284"/>
                  <a:pt x="8333" y="10273"/>
                </a:cubicBezTo>
                <a:cubicBezTo>
                  <a:pt x="8333" y="10222"/>
                  <a:pt x="8128" y="9610"/>
                  <a:pt x="8203" y="8840"/>
                </a:cubicBezTo>
                <a:cubicBezTo>
                  <a:pt x="8264" y="8289"/>
                  <a:pt x="8136" y="7879"/>
                  <a:pt x="8114" y="7727"/>
                </a:cubicBezTo>
                <a:cubicBezTo>
                  <a:pt x="8114" y="7721"/>
                  <a:pt x="8128" y="7699"/>
                  <a:pt x="8158" y="7671"/>
                </a:cubicBezTo>
                <a:cubicBezTo>
                  <a:pt x="8234" y="7755"/>
                  <a:pt x="8296" y="7817"/>
                  <a:pt x="8326" y="7839"/>
                </a:cubicBezTo>
                <a:cubicBezTo>
                  <a:pt x="8402" y="7912"/>
                  <a:pt x="8468" y="7844"/>
                  <a:pt x="8468" y="7844"/>
                </a:cubicBezTo>
                <a:cubicBezTo>
                  <a:pt x="8468" y="7844"/>
                  <a:pt x="9170" y="7289"/>
                  <a:pt x="9185" y="7272"/>
                </a:cubicBezTo>
                <a:cubicBezTo>
                  <a:pt x="9212" y="7250"/>
                  <a:pt x="9232" y="7247"/>
                  <a:pt x="9242" y="7253"/>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sv-SE" sz="6000" dirty="0">
                <a:latin typeface="Avenir Heavy"/>
                <a:cs typeface="Avenir Heavy"/>
              </a:rPr>
              <a:t>P</a:t>
            </a: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2013</a:t>
            </a:r>
          </a:p>
        </p:txBody>
      </p:sp>
    </p:spTree>
    <p:extLst>
      <p:ext uri="{BB962C8B-B14F-4D97-AF65-F5344CB8AC3E}">
        <p14:creationId xmlns:p14="http://schemas.microsoft.com/office/powerpoint/2010/main" val="219810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per…"/>
          <p:cNvSpPr txBox="1">
            <a:spLocks noGrp="1"/>
          </p:cNvSpPr>
          <p:nvPr>
            <p:ph type="subTitle" idx="1"/>
          </p:nvPr>
        </p:nvSpPr>
        <p:spPr>
          <a:xfrm>
            <a:off x="5230327" y="5449077"/>
            <a:ext cx="11210212" cy="7009236"/>
          </a:xfrm>
          <a:prstGeom prst="rect">
            <a:avLst/>
          </a:prstGeom>
        </p:spPr>
        <p:txBody>
          <a:bodyPr>
            <a:normAutofit lnSpcReduction="10000"/>
          </a:bodyPr>
          <a:lstStyle/>
          <a:p>
            <a:pPr>
              <a:lnSpc>
                <a:spcPct val="110000"/>
              </a:lnSpc>
              <a:defRPr b="1"/>
            </a:pPr>
            <a:r>
              <a:rPr lang="sv-SE" sz="4400" dirty="0">
                <a:latin typeface="Source Sans Pro Light" panose="020B0403030403020204" pitchFamily="34" charset="0"/>
                <a:ea typeface="Source Sans Pro Light" panose="020B0403030403020204" pitchFamily="34" charset="0"/>
              </a:rPr>
              <a:t>Spelformer 7 mot 7</a:t>
            </a:r>
            <a:endParaRPr sz="4400" dirty="0">
              <a:latin typeface="Source Sans Pro Light" panose="020B0403030403020204" pitchFamily="34" charset="0"/>
              <a:ea typeface="Source Sans Pro Light" panose="020B0403030403020204" pitchFamily="34" charset="0"/>
            </a:endParaRPr>
          </a:p>
          <a:p>
            <a:pPr marL="685800" indent="-685800">
              <a:lnSpc>
                <a:spcPct val="110000"/>
              </a:lnSpc>
              <a:buFont typeface="Arial"/>
              <a:buChar char="•"/>
              <a:defRPr b="1"/>
            </a:pPr>
            <a:endParaRPr sz="4000" dirty="0">
              <a:latin typeface="Source Sans Pro Light" panose="020B0403030403020204" pitchFamily="34" charset="0"/>
              <a:ea typeface="Source Sans Pro Light" panose="020B0403030403020204" pitchFamily="34" charset="0"/>
            </a:endParaRPr>
          </a:p>
          <a:p>
            <a:pPr marL="685800" indent="-685800" algn="l">
              <a:lnSpc>
                <a:spcPct val="110000"/>
              </a:lnSpc>
              <a:buFont typeface="Arial"/>
              <a:buChar char="•"/>
            </a:pPr>
            <a:r>
              <a:rPr lang="sv-SE" sz="4000" dirty="0">
                <a:latin typeface="Source Sans Pro Light" panose="020B0403030403020204" pitchFamily="34" charset="0"/>
                <a:ea typeface="Source Sans Pro Light" panose="020B0403030403020204" pitchFamily="34" charset="0"/>
              </a:rPr>
              <a:t>Matchtid 3x20min</a:t>
            </a:r>
          </a:p>
          <a:p>
            <a:pPr marL="685800" indent="-685800" algn="l">
              <a:lnSpc>
                <a:spcPct val="110000"/>
              </a:lnSpc>
              <a:buFont typeface="Arial"/>
              <a:buChar char="•"/>
            </a:pPr>
            <a:r>
              <a:rPr lang="sv-SE" sz="4000" dirty="0">
                <a:latin typeface="Source Sans Pro Light" panose="020B0403030403020204" pitchFamily="34" charset="0"/>
                <a:ea typeface="Source Sans Pro Light" panose="020B0403030403020204" pitchFamily="34" charset="0"/>
              </a:rPr>
              <a:t>6 utespelare, 1 målvakt</a:t>
            </a:r>
          </a:p>
          <a:p>
            <a:pPr marL="685800" indent="-685800" algn="l">
              <a:lnSpc>
                <a:spcPct val="110000"/>
              </a:lnSpc>
              <a:buFont typeface="Arial"/>
              <a:buChar char="•"/>
            </a:pPr>
            <a:r>
              <a:rPr lang="sv-SE" sz="4000" dirty="0">
                <a:latin typeface="Source Sans Pro Light" panose="020B0403030403020204" pitchFamily="34" charset="0"/>
                <a:ea typeface="Source Sans Pro Light" panose="020B0403030403020204" pitchFamily="34" charset="0"/>
              </a:rPr>
              <a:t>Fria byten</a:t>
            </a:r>
          </a:p>
          <a:p>
            <a:pPr marL="685800" indent="-685800" algn="l">
              <a:buFont typeface="Arial"/>
              <a:buChar char="•"/>
            </a:pPr>
            <a:r>
              <a:rPr lang="sv-SE" sz="4000" dirty="0">
                <a:latin typeface="Source Sans Pro Light" panose="020B0403030403020204" pitchFamily="34" charset="0"/>
                <a:ea typeface="Source Sans Pro Light" panose="020B0403030403020204" pitchFamily="34" charset="0"/>
              </a:rPr>
              <a:t>Fasta situationer: inkast, frispark</a:t>
            </a:r>
          </a:p>
          <a:p>
            <a:pPr marL="685800" indent="-685800" algn="l">
              <a:buFont typeface="Arial"/>
              <a:buChar char="•"/>
            </a:pPr>
            <a:r>
              <a:rPr lang="sv-SE" sz="4000" dirty="0">
                <a:latin typeface="Source Sans Pro Light" panose="020B0403030403020204" pitchFamily="34" charset="0"/>
                <a:ea typeface="Source Sans Pro Light" panose="020B0403030403020204" pitchFamily="34" charset="0"/>
              </a:rPr>
              <a:t>Retreatlinje: 7 m från mittlinjen</a:t>
            </a:r>
          </a:p>
          <a:p>
            <a:pPr marL="685800" indent="-685800" algn="l">
              <a:buFont typeface="Arial"/>
              <a:buChar char="•"/>
            </a:pPr>
            <a:r>
              <a:rPr lang="sv-SE" sz="4000" dirty="0">
                <a:latin typeface="Source Sans Pro Light" panose="020B0403030403020204" pitchFamily="34" charset="0"/>
                <a:ea typeface="Source Sans Pro Light" panose="020B0403030403020204" pitchFamily="34" charset="0"/>
              </a:rPr>
              <a:t>Underläge 4 mål </a:t>
            </a:r>
            <a:r>
              <a:rPr lang="mr-IN" sz="4000" dirty="0">
                <a:latin typeface="Source Sans Pro Light" panose="020B0403030403020204" pitchFamily="34" charset="0"/>
                <a:ea typeface="Source Sans Pro Light" panose="020B0403030403020204" pitchFamily="34" charset="0"/>
              </a:rPr>
              <a:t>–</a:t>
            </a:r>
            <a:r>
              <a:rPr lang="sv-SE" sz="4000" dirty="0">
                <a:latin typeface="Source Sans Pro Light" panose="020B0403030403020204" pitchFamily="34" charset="0"/>
                <a:ea typeface="Source Sans Pro Light" panose="020B0403030403020204" pitchFamily="34" charset="0"/>
              </a:rPr>
              <a:t> en extra spelare tills oavgjort</a:t>
            </a:r>
          </a:p>
          <a:p>
            <a:pPr marL="685800" indent="-685800" algn="l">
              <a:lnSpc>
                <a:spcPct val="110000"/>
              </a:lnSpc>
              <a:buFont typeface="Arial"/>
              <a:buChar char="•"/>
            </a:pPr>
            <a:r>
              <a:rPr lang="sv-SE" sz="4000" dirty="0">
                <a:latin typeface="Source Sans Pro Light" panose="020B0403030403020204" pitchFamily="34" charset="0"/>
                <a:ea typeface="Source Sans Pro Light" panose="020B0403030403020204" pitchFamily="34" charset="0"/>
              </a:rPr>
              <a:t>Gröna kortet </a:t>
            </a:r>
            <a:r>
              <a:rPr lang="mr-IN" sz="4000" dirty="0">
                <a:latin typeface="Source Sans Pro Light" panose="020B0403030403020204" pitchFamily="34" charset="0"/>
                <a:ea typeface="Source Sans Pro Light" panose="020B0403030403020204" pitchFamily="34" charset="0"/>
              </a:rPr>
              <a:t>–</a:t>
            </a:r>
            <a:r>
              <a:rPr lang="sv-SE" sz="4000" dirty="0">
                <a:latin typeface="Source Sans Pro Light" panose="020B0403030403020204" pitchFamily="34" charset="0"/>
                <a:ea typeface="Source Sans Pro Light" panose="020B0403030403020204" pitchFamily="34" charset="0"/>
              </a:rPr>
              <a:t> delas ut varje match till en spelare i motståndarlaget som utmärkt sig på ett schysst sätt: Fair Play</a:t>
            </a:r>
          </a:p>
          <a:p>
            <a:endParaRPr lang="sv-SE" dirty="0"/>
          </a:p>
          <a:p>
            <a:endParaRPr lang="sv-SE" dirty="0"/>
          </a:p>
          <a:p>
            <a:pPr marL="685800" indent="-685800">
              <a:buFont typeface="Arial"/>
              <a:buChar char="•"/>
            </a:pPr>
            <a:endParaRPr lang="sv-SE" dirty="0"/>
          </a:p>
          <a:p>
            <a:endParaRPr dirty="0"/>
          </a:p>
          <a:p>
            <a:endParaRPr dirty="0"/>
          </a:p>
          <a:p>
            <a:endParaRPr dirty="0"/>
          </a:p>
          <a:p>
            <a:pPr>
              <a:defRPr b="1"/>
            </a:pPr>
            <a:endParaRPr dirty="0"/>
          </a:p>
        </p:txBody>
      </p:sp>
      <p:pic>
        <p:nvPicPr>
          <p:cNvPr id="179"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2" name="textruta 1"/>
          <p:cNvSpPr txBox="1"/>
          <p:nvPr/>
        </p:nvSpPr>
        <p:spPr>
          <a:xfrm>
            <a:off x="410874" y="6742435"/>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000" b="1" i="0" u="none" strike="noStrike" cap="none" spc="0" normalizeH="0" baseline="0">
              <a:ln>
                <a:noFill/>
              </a:ln>
              <a:solidFill>
                <a:srgbClr val="FFFFFF"/>
              </a:solidFill>
              <a:effectLst/>
              <a:uFillTx/>
              <a:latin typeface="Helvetica Neue"/>
              <a:ea typeface="Helvetica Neue"/>
              <a:cs typeface="Helvetica Neue"/>
              <a:sym typeface="Helvetica Neue"/>
            </a:endParaRPr>
          </a:p>
        </p:txBody>
      </p:sp>
      <p:sp>
        <p:nvSpPr>
          <p:cNvPr id="3" name="textruta 2">
            <a:extLst>
              <a:ext uri="{FF2B5EF4-FFF2-40B4-BE49-F238E27FC236}">
                <a16:creationId xmlns:a16="http://schemas.microsoft.com/office/drawing/2014/main" id="{84EA70B3-A8CD-EC0B-F87A-E77C4CDB1366}"/>
              </a:ext>
            </a:extLst>
          </p:cNvPr>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2069746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örväntningar på vårdnadshavare:…"/>
          <p:cNvSpPr txBox="1">
            <a:spLocks noGrp="1"/>
          </p:cNvSpPr>
          <p:nvPr>
            <p:ph type="subTitle" idx="1"/>
          </p:nvPr>
        </p:nvSpPr>
        <p:spPr>
          <a:xfrm>
            <a:off x="4705791" y="5347668"/>
            <a:ext cx="15649547" cy="7995108"/>
          </a:xfrm>
          <a:prstGeom prst="rect">
            <a:avLst/>
          </a:prstGeom>
        </p:spPr>
        <p:txBody>
          <a:bodyPr>
            <a:normAutofit fontScale="62500" lnSpcReduction="20000"/>
          </a:bodyPr>
          <a:lstStyle/>
          <a:p>
            <a:pPr defTabSz="487044">
              <a:defRPr sz="3185"/>
            </a:pPr>
            <a:r>
              <a:rPr lang="sv-SE" sz="6500" b="1" dirty="0">
                <a:latin typeface="Source Sans Pro Light" panose="020B0403030403020204" pitchFamily="34" charset="0"/>
                <a:ea typeface="Source Sans Pro Light" panose="020B0403030403020204" pitchFamily="34" charset="0"/>
              </a:rPr>
              <a:t> F</a:t>
            </a:r>
            <a:r>
              <a:rPr sz="6500" b="1" dirty="0" err="1">
                <a:latin typeface="Source Sans Pro Light" panose="020B0403030403020204" pitchFamily="34" charset="0"/>
                <a:ea typeface="Source Sans Pro Light" panose="020B0403030403020204" pitchFamily="34" charset="0"/>
              </a:rPr>
              <a:t>örväntningar</a:t>
            </a:r>
            <a:r>
              <a:rPr sz="6500" b="1" dirty="0">
                <a:latin typeface="Source Sans Pro Light" panose="020B0403030403020204" pitchFamily="34" charset="0"/>
                <a:ea typeface="Source Sans Pro Light" panose="020B0403030403020204" pitchFamily="34" charset="0"/>
              </a:rPr>
              <a:t> på vårdnadshavare:</a:t>
            </a:r>
          </a:p>
          <a:p>
            <a:pPr defTabSz="487044">
              <a:defRPr sz="3185"/>
            </a:pPr>
            <a:endParaRPr sz="4600" b="1" dirty="0"/>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betalar alla kostnader </a:t>
            </a:r>
            <a:r>
              <a:rPr sz="5700" b="1" dirty="0" err="1">
                <a:latin typeface="Source Sans Pro Light" panose="020B0403030403020204" pitchFamily="34" charset="0"/>
                <a:ea typeface="Source Sans Pro Light" panose="020B0403030403020204" pitchFamily="34" charset="0"/>
              </a:rPr>
              <a:t>i</a:t>
            </a:r>
            <a:r>
              <a:rPr sz="5700" b="1" dirty="0">
                <a:latin typeface="Source Sans Pro Light" panose="020B0403030403020204" pitchFamily="34" charset="0"/>
                <a:ea typeface="Source Sans Pro Light" panose="020B0403030403020204" pitchFamily="34" charset="0"/>
              </a:rPr>
              <a:t> </a:t>
            </a:r>
            <a:r>
              <a:rPr sz="5700" b="1" dirty="0" err="1">
                <a:latin typeface="Source Sans Pro Light" panose="020B0403030403020204" pitchFamily="34" charset="0"/>
                <a:ea typeface="Source Sans Pro Light" panose="020B0403030403020204" pitchFamily="34" charset="0"/>
              </a:rPr>
              <a:t>tid</a:t>
            </a:r>
            <a:r>
              <a:rPr lang="sv-SE" sz="5700" b="1" dirty="0">
                <a:latin typeface="Source Sans Pro Light" panose="020B0403030403020204" pitchFamily="34" charset="0"/>
                <a:ea typeface="Source Sans Pro Light" panose="020B0403030403020204" pitchFamily="34" charset="0"/>
              </a:rPr>
              <a:t>, senast</a:t>
            </a:r>
            <a:r>
              <a:rPr sz="5700" b="1" dirty="0">
                <a:latin typeface="Source Sans Pro Light" panose="020B0403030403020204" pitchFamily="34" charset="0"/>
                <a:ea typeface="Source Sans Pro Light" panose="020B0403030403020204" pitchFamily="34" charset="0"/>
              </a:rPr>
              <a:t> </a:t>
            </a:r>
            <a:r>
              <a:rPr lang="sv-SE" sz="5700" b="1" dirty="0">
                <a:latin typeface="Source Sans Pro Light" panose="020B0403030403020204" pitchFamily="34" charset="0"/>
                <a:ea typeface="Source Sans Pro Light" panose="020B0403030403020204" pitchFamily="34" charset="0"/>
              </a:rPr>
              <a:t>31 maj</a:t>
            </a:r>
            <a:r>
              <a:rPr sz="5700" b="1" dirty="0">
                <a:latin typeface="Source Sans Pro Light" panose="020B0403030403020204" pitchFamily="34" charset="0"/>
                <a:ea typeface="Source Sans Pro Light" panose="020B0403030403020204" pitchFamily="34" charset="0"/>
              </a:rPr>
              <a:t>.</a:t>
            </a:r>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hjälper Era barn med att ha rätt utrustning och att komma i tid.</a:t>
            </a:r>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ställer upp och kör till </a:t>
            </a:r>
            <a:r>
              <a:rPr lang="sv-SE" sz="5700" b="1" dirty="0">
                <a:latin typeface="Source Sans Pro Light" panose="020B0403030403020204" pitchFamily="34" charset="0"/>
                <a:ea typeface="Source Sans Pro Light" panose="020B0403030403020204" pitchFamily="34" charset="0"/>
              </a:rPr>
              <a:t>matcher och cup</a:t>
            </a:r>
            <a:r>
              <a:rPr sz="5700" b="1" dirty="0">
                <a:latin typeface="Source Sans Pro Light" panose="020B0403030403020204" pitchFamily="34" charset="0"/>
                <a:ea typeface="Source Sans Pro Light" panose="020B0403030403020204" pitchFamily="34" charset="0"/>
              </a:rPr>
              <a:t>, samåkning förordas.</a:t>
            </a:r>
            <a:r>
              <a:rPr lang="sv-SE" sz="5700" b="1" dirty="0">
                <a:latin typeface="Source Sans Pro Light" panose="020B0403030403020204" pitchFamily="34" charset="0"/>
                <a:ea typeface="Source Sans Pro Light" panose="020B0403030403020204" pitchFamily="34" charset="0"/>
              </a:rPr>
              <a:t> </a:t>
            </a:r>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har koll på information och kallelser </a:t>
            </a:r>
            <a:r>
              <a:rPr sz="5700" b="1" dirty="0" err="1">
                <a:latin typeface="Source Sans Pro Light" panose="020B0403030403020204" pitchFamily="34" charset="0"/>
                <a:ea typeface="Source Sans Pro Light" panose="020B0403030403020204" pitchFamily="34" charset="0"/>
              </a:rPr>
              <a:t>rörande</a:t>
            </a:r>
            <a:r>
              <a:rPr sz="5700" b="1" dirty="0">
                <a:latin typeface="Source Sans Pro Light" panose="020B0403030403020204" pitchFamily="34" charset="0"/>
                <a:ea typeface="Source Sans Pro Light" panose="020B0403030403020204" pitchFamily="34" charset="0"/>
              </a:rPr>
              <a:t> </a:t>
            </a:r>
            <a:r>
              <a:rPr lang="sv-SE" sz="5700" b="1" dirty="0">
                <a:latin typeface="Source Sans Pro Light" panose="020B0403030403020204" pitchFamily="34" charset="0"/>
                <a:ea typeface="Source Sans Pro Light" panose="020B0403030403020204" pitchFamily="34" charset="0"/>
              </a:rPr>
              <a:t>P2013, och SVARAR PÅ KALLESE I GOD TID. Även vid återbud snabbt inpå behöver detta meddelas omgående. Har man inte svarat på kallelsen så utgår vi ifrån att ert barn inte kommer och vi kallar då in extra spelare som tar ert barns plats i laguppställningen. Vi vill gärna också att ni svarar på kallelsen för träningarna så vi kan planera för att genomföra bra planerade träningar för era barn.</a:t>
            </a:r>
            <a:endParaRPr sz="5700" b="1" dirty="0">
              <a:latin typeface="Source Sans Pro Light" panose="020B0403030403020204" pitchFamily="34" charset="0"/>
              <a:ea typeface="Source Sans Pro Light" panose="020B0403030403020204" pitchFamily="34" charset="0"/>
            </a:endParaRPr>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ställer upp och sköter uppdrag förknippade med spel i Lidköpings FK, såsom arbete </a:t>
            </a:r>
          </a:p>
          <a:p>
            <a:pPr algn="l" defTabSz="487044">
              <a:defRPr sz="3185"/>
            </a:pPr>
            <a:r>
              <a:rPr sz="5700" b="1" dirty="0">
                <a:latin typeface="Source Sans Pro Light" panose="020B0403030403020204" pitchFamily="34" charset="0"/>
                <a:ea typeface="Source Sans Pro Light" panose="020B0403030403020204" pitchFamily="34" charset="0"/>
              </a:rPr>
              <a:t>i kioske</a:t>
            </a:r>
            <a:r>
              <a:rPr lang="sv-SE" sz="5700" b="1" dirty="0">
                <a:latin typeface="Source Sans Pro Light" panose="020B0403030403020204" pitchFamily="34" charset="0"/>
                <a:ea typeface="Source Sans Pro Light" panose="020B0403030403020204" pitchFamily="34" charset="0"/>
              </a:rPr>
              <a:t>r </a:t>
            </a:r>
            <a:r>
              <a:rPr sz="5700" b="1" dirty="0">
                <a:latin typeface="Source Sans Pro Light" panose="020B0403030403020204" pitchFamily="34" charset="0"/>
                <a:ea typeface="Source Sans Pro Light" panose="020B0403030403020204" pitchFamily="34" charset="0"/>
              </a:rPr>
              <a:t>och bemanning av uppgifter i samband med </a:t>
            </a:r>
            <a:r>
              <a:rPr lang="sv-SE" sz="5700" b="1" dirty="0">
                <a:latin typeface="Source Sans Pro Light" panose="020B0403030403020204" pitchFamily="34" charset="0"/>
                <a:ea typeface="Source Sans Pro Light" panose="020B0403030403020204" pitchFamily="34" charset="0"/>
              </a:rPr>
              <a:t>Klassfotbollen</a:t>
            </a:r>
            <a:r>
              <a:rPr sz="5700" b="1" dirty="0">
                <a:latin typeface="Source Sans Pro Light" panose="020B0403030403020204" pitchFamily="34" charset="0"/>
                <a:ea typeface="Source Sans Pro Light" panose="020B0403030403020204" pitchFamily="34" charset="0"/>
              </a:rPr>
              <a:t>.</a:t>
            </a:r>
            <a:r>
              <a:rPr lang="sv-SE" sz="5700" b="1" dirty="0">
                <a:latin typeface="Source Sans Pro Light" panose="020B0403030403020204" pitchFamily="34" charset="0"/>
                <a:ea typeface="Source Sans Pro Light" panose="020B0403030403020204" pitchFamily="34" charset="0"/>
              </a:rPr>
              <a:t> </a:t>
            </a:r>
            <a:endParaRPr sz="5700" b="1" dirty="0">
              <a:latin typeface="Source Sans Pro Light" panose="020B0403030403020204" pitchFamily="34" charset="0"/>
              <a:ea typeface="Source Sans Pro Light" panose="020B0403030403020204" pitchFamily="34" charset="0"/>
            </a:endParaRPr>
          </a:p>
          <a:p>
            <a:pPr algn="l" defTabSz="487044">
              <a:defRPr sz="3185"/>
            </a:pPr>
            <a:r>
              <a:rPr lang="sv-SE" sz="5700" b="1" dirty="0">
                <a:latin typeface="Source Sans Pro Light" panose="020B0403030403020204" pitchFamily="34" charset="0"/>
                <a:ea typeface="Source Sans Pro Light" panose="020B0403030403020204" pitchFamily="34" charset="0"/>
              </a:rPr>
              <a:t>-</a:t>
            </a:r>
            <a:r>
              <a:rPr sz="5700" b="1" dirty="0">
                <a:latin typeface="Source Sans Pro Light" panose="020B0403030403020204" pitchFamily="34" charset="0"/>
                <a:ea typeface="Source Sans Pro Light" panose="020B0403030403020204" pitchFamily="34" charset="0"/>
              </a:rPr>
              <a:t>Att ni visar varandra, ledare, spelare och domare </a:t>
            </a:r>
            <a:r>
              <a:rPr sz="5700" b="1" dirty="0" err="1">
                <a:latin typeface="Source Sans Pro Light" panose="020B0403030403020204" pitchFamily="34" charset="0"/>
                <a:ea typeface="Source Sans Pro Light" panose="020B0403030403020204" pitchFamily="34" charset="0"/>
              </a:rPr>
              <a:t>respekt</a:t>
            </a:r>
            <a:r>
              <a:rPr sz="5700" b="1" dirty="0">
                <a:latin typeface="Source Sans Pro Light" panose="020B0403030403020204" pitchFamily="34" charset="0"/>
                <a:ea typeface="Source Sans Pro Light" panose="020B0403030403020204" pitchFamily="34" charset="0"/>
              </a:rPr>
              <a:t>.</a:t>
            </a:r>
            <a:r>
              <a:rPr lang="sv-SE" sz="5700" b="1" dirty="0">
                <a:latin typeface="Source Sans Pro Light" panose="020B0403030403020204" pitchFamily="34" charset="0"/>
                <a:ea typeface="Source Sans Pro Light" panose="020B0403030403020204" pitchFamily="34" charset="0"/>
              </a:rPr>
              <a:t> Stå på samma sida och heja vid träning och match. Heja på alla barn. Ge inte instruktioner från sidan och beröm försök.</a:t>
            </a:r>
          </a:p>
          <a:p>
            <a:pPr algn="l" defTabSz="487044">
              <a:defRPr sz="3185"/>
            </a:pPr>
            <a:r>
              <a:rPr lang="sv-SE" sz="5700" b="1" dirty="0">
                <a:latin typeface="Source Sans Pro Light" panose="020B0403030403020204" pitchFamily="34" charset="0"/>
                <a:ea typeface="Source Sans Pro Light" panose="020B0403030403020204" pitchFamily="34" charset="0"/>
              </a:rPr>
              <a:t>-Fokusera på GLÄDJEN. </a:t>
            </a:r>
            <a:endParaRPr sz="5700" b="1" dirty="0">
              <a:latin typeface="Source Sans Pro Light" panose="020B0403030403020204" pitchFamily="34" charset="0"/>
              <a:ea typeface="Source Sans Pro Light" panose="020B0403030403020204" pitchFamily="34" charset="0"/>
            </a:endParaRPr>
          </a:p>
          <a:p>
            <a:pPr defTabSz="487044">
              <a:defRPr sz="3185"/>
            </a:pPr>
            <a:endParaRPr b="1" i="1" dirty="0"/>
          </a:p>
          <a:p>
            <a:pPr defTabSz="487044">
              <a:defRPr sz="3185" b="1"/>
            </a:pPr>
            <a:endParaRPr b="1" i="1" dirty="0"/>
          </a:p>
        </p:txBody>
      </p:sp>
      <p:pic>
        <p:nvPicPr>
          <p:cNvPr id="138" name="413203C5-398F-4241-83E3-EB89C5A9FC36-L0-001.jpeg" descr="413203C5-398F-4241-83E3-EB89C5A9FC36-L0-001.jpeg"/>
          <p:cNvPicPr>
            <a:picLocks noChangeAspect="1"/>
          </p:cNvPicPr>
          <p:nvPr/>
        </p:nvPicPr>
        <p:blipFill>
          <a:blip r:embed="rId2"/>
          <a:stretch>
            <a:fillRect/>
          </a:stretch>
        </p:blipFill>
        <p:spPr>
          <a:xfrm>
            <a:off x="0" y="0"/>
            <a:ext cx="24384001" cy="4976327"/>
          </a:xfrm>
          <a:prstGeom prst="rect">
            <a:avLst/>
          </a:prstGeom>
          <a:ln w="12700">
            <a:miter lim="400000"/>
          </a:ln>
        </p:spPr>
      </p:pic>
      <p:sp>
        <p:nvSpPr>
          <p:cNvPr id="141" name="Kvinna"/>
          <p:cNvSpPr/>
          <p:nvPr/>
        </p:nvSpPr>
        <p:spPr>
          <a:xfrm>
            <a:off x="589233" y="6737858"/>
            <a:ext cx="2512854" cy="6290680"/>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2" name="Man"/>
          <p:cNvSpPr/>
          <p:nvPr/>
        </p:nvSpPr>
        <p:spPr>
          <a:xfrm>
            <a:off x="21296028" y="6659896"/>
            <a:ext cx="2497076" cy="6446603"/>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örväntningar på vårdnadshavare:…"/>
          <p:cNvSpPr txBox="1">
            <a:spLocks noGrp="1"/>
          </p:cNvSpPr>
          <p:nvPr>
            <p:ph type="subTitle" idx="1"/>
          </p:nvPr>
        </p:nvSpPr>
        <p:spPr>
          <a:xfrm>
            <a:off x="3102087" y="4613518"/>
            <a:ext cx="18193941" cy="8403771"/>
          </a:xfrm>
          <a:prstGeom prst="rect">
            <a:avLst/>
          </a:prstGeom>
        </p:spPr>
        <p:txBody>
          <a:bodyPr>
            <a:normAutofit fontScale="25000" lnSpcReduction="20000"/>
          </a:bodyPr>
          <a:lstStyle/>
          <a:p>
            <a:pPr defTabSz="487044">
              <a:defRPr sz="3185"/>
            </a:pPr>
            <a:r>
              <a:rPr lang="sv-SE" sz="17600" b="1" dirty="0">
                <a:latin typeface="Source Sans Pro Light" panose="020B0403030403020204" pitchFamily="34" charset="0"/>
                <a:ea typeface="Source Sans Pro Light" panose="020B0403030403020204" pitchFamily="34" charset="0"/>
              </a:rPr>
              <a:t>   </a:t>
            </a:r>
            <a:r>
              <a:rPr lang="sv-SE" sz="21600" b="1" dirty="0">
                <a:latin typeface="Source Sans Pro Light" panose="020B0403030403020204" pitchFamily="34" charset="0"/>
                <a:ea typeface="Source Sans Pro Light" panose="020B0403030403020204" pitchFamily="34" charset="0"/>
              </a:rPr>
              <a:t>Årets uppdrag</a:t>
            </a:r>
            <a:r>
              <a:rPr sz="21600" b="1" dirty="0">
                <a:latin typeface="Source Sans Pro Light" panose="020B0403030403020204" pitchFamily="34" charset="0"/>
                <a:ea typeface="Source Sans Pro Light" panose="020B0403030403020204" pitchFamily="34" charset="0"/>
              </a:rPr>
              <a:t>:</a:t>
            </a:r>
          </a:p>
          <a:p>
            <a:pPr defTabSz="487044">
              <a:defRPr sz="3185"/>
            </a:pPr>
            <a:endParaRPr sz="11200" b="1" dirty="0"/>
          </a:p>
          <a:p>
            <a:pPr algn="l" defTabSz="487044">
              <a:defRPr sz="3185"/>
            </a:pPr>
            <a:r>
              <a:rPr lang="sv-SE" sz="16000" b="1" dirty="0">
                <a:latin typeface="Source Sans Pro Light" panose="020B0403030403020204" pitchFamily="34" charset="0"/>
                <a:ea typeface="Source Sans Pro Light" panose="020B0403030403020204" pitchFamily="34" charset="0"/>
              </a:rPr>
              <a:t>-Stå i kiosken på Ågårdsvallen.  Under våren har vi kiosken v.21 (höstens datum ej klart)</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 Bollkalleuppdrag och kiosk på Framnäs . (1 juni, 9 aug, 16 aug och 6 oktober)</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-Klassfotbollen. (Kiosk och hamburgare söndag 26 maj , 17 vuxna 10.45-12.45)</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-Försäljning av Sportlotten (10 st) varav halva intäkten går direkt till lagkassan. Betalas i samband med utdelning av lotterna till lagkassan. </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-Lidköpingsrabatten. 3 st häften per barn. Intäkter går direkt till ungdomssektionen. Häften delas ut i slutet på maj/början av juni och betalas ihop med medlemsavgiften.</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-JOYNA. Nytt för i år.  Det finns en målsättning att varje spelare ska sälja 2 </a:t>
            </a:r>
            <a:r>
              <a:rPr lang="sv-SE" sz="16000" b="1" dirty="0" err="1">
                <a:latin typeface="Source Sans Pro Light" panose="020B0403030403020204" pitchFamily="34" charset="0"/>
                <a:ea typeface="Source Sans Pro Light" panose="020B0403030403020204" pitchFamily="34" charset="0"/>
              </a:rPr>
              <a:t>st</a:t>
            </a:r>
            <a:r>
              <a:rPr lang="sv-SE" sz="16000" b="1" dirty="0">
                <a:latin typeface="Source Sans Pro Light" panose="020B0403030403020204" pitchFamily="34" charset="0"/>
                <a:ea typeface="Source Sans Pro Light" panose="020B0403030403020204" pitchFamily="34" charset="0"/>
              </a:rPr>
              <a:t> prenumerationer. Det är frivilligt. </a:t>
            </a:r>
          </a:p>
          <a:p>
            <a:pPr algn="l" defTabSz="487044">
              <a:defRPr sz="3185"/>
            </a:pPr>
            <a:endParaRPr lang="sv-SE" sz="16000" b="1" dirty="0">
              <a:latin typeface="Source Sans Pro Light" panose="020B0403030403020204" pitchFamily="34" charset="0"/>
              <a:ea typeface="Source Sans Pro Light" panose="020B0403030403020204" pitchFamily="34" charset="0"/>
            </a:endParaRPr>
          </a:p>
          <a:p>
            <a:pPr algn="l" defTabSz="487044">
              <a:defRPr sz="3185"/>
            </a:pPr>
            <a:r>
              <a:rPr lang="sv-SE" sz="16000" b="1" dirty="0">
                <a:latin typeface="Source Sans Pro Light" panose="020B0403030403020204" pitchFamily="34" charset="0"/>
                <a:ea typeface="Source Sans Pro Light" panose="020B0403030403020204" pitchFamily="34" charset="0"/>
              </a:rPr>
              <a:t>Vill vi göra något extra för att tjäna in mer pengar till laget?</a:t>
            </a:r>
            <a:endParaRPr sz="16000" b="1" dirty="0">
              <a:latin typeface="Source Sans Pro Light" panose="020B0403030403020204" pitchFamily="34" charset="0"/>
              <a:ea typeface="Source Sans Pro Light" panose="020B0403030403020204" pitchFamily="34" charset="0"/>
            </a:endParaRPr>
          </a:p>
          <a:p>
            <a:pPr defTabSz="487044">
              <a:defRPr sz="3185" b="1"/>
            </a:pPr>
            <a:endParaRPr sz="13500" b="1" dirty="0">
              <a:latin typeface="Source Sans Pro Light" panose="020B0403030403020204" pitchFamily="34" charset="0"/>
              <a:ea typeface="Source Sans Pro Light" panose="020B0403030403020204" pitchFamily="34" charset="0"/>
            </a:endParaRPr>
          </a:p>
        </p:txBody>
      </p:sp>
      <p:pic>
        <p:nvPicPr>
          <p:cNvPr id="138" name="413203C5-398F-4241-83E3-EB89C5A9FC36-L0-001.jpeg" descr="413203C5-398F-4241-83E3-EB89C5A9FC36-L0-001.jpeg"/>
          <p:cNvPicPr>
            <a:picLocks noChangeAspect="1"/>
          </p:cNvPicPr>
          <p:nvPr/>
        </p:nvPicPr>
        <p:blipFill>
          <a:blip r:embed="rId2"/>
          <a:stretch>
            <a:fillRect/>
          </a:stretch>
        </p:blipFill>
        <p:spPr>
          <a:xfrm>
            <a:off x="0" y="-467878"/>
            <a:ext cx="24091641" cy="4916662"/>
          </a:xfrm>
          <a:prstGeom prst="rect">
            <a:avLst/>
          </a:prstGeom>
          <a:ln w="12700">
            <a:miter lim="400000"/>
          </a:ln>
        </p:spPr>
      </p:pic>
      <p:sp>
        <p:nvSpPr>
          <p:cNvPr id="141" name="Kvinna"/>
          <p:cNvSpPr/>
          <p:nvPr/>
        </p:nvSpPr>
        <p:spPr>
          <a:xfrm>
            <a:off x="589233" y="6737858"/>
            <a:ext cx="2512854" cy="6290680"/>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2" name="Man"/>
          <p:cNvSpPr/>
          <p:nvPr/>
        </p:nvSpPr>
        <p:spPr>
          <a:xfrm>
            <a:off x="21296028" y="6659896"/>
            <a:ext cx="2497076" cy="6446603"/>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a:solidFill>
              <a:srgbClr val="000000"/>
            </a:solidFill>
            <a:miter lim="400000"/>
          </a:ln>
          <a:effectLst>
            <a:outerShdw blurRad="63500" dist="25400" dir="54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1814581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Kostnader innan deltagande i matcher:…"/>
          <p:cNvSpPr txBox="1">
            <a:spLocks noGrp="1"/>
          </p:cNvSpPr>
          <p:nvPr>
            <p:ph type="subTitle" idx="1"/>
          </p:nvPr>
        </p:nvSpPr>
        <p:spPr>
          <a:xfrm>
            <a:off x="1317704" y="6848538"/>
            <a:ext cx="20828000" cy="6867462"/>
          </a:xfrm>
          <a:prstGeom prst="rect">
            <a:avLst/>
          </a:prstGeom>
        </p:spPr>
        <p:txBody>
          <a:bodyPr>
            <a:normAutofit/>
          </a:bodyPr>
          <a:lstStyle/>
          <a:p>
            <a:pPr defTabSz="693419">
              <a:defRPr sz="4535"/>
            </a:pPr>
            <a:r>
              <a:rPr lang="sv-SE" sz="8500" b="1" i="1" u="sng" dirty="0">
                <a:latin typeface="Source Sans Pro Light" panose="020B0403030403020204" pitchFamily="34" charset="0"/>
                <a:ea typeface="Source Sans Pro Light" panose="020B0403030403020204" pitchFamily="34" charset="0"/>
              </a:rPr>
              <a:t> </a:t>
            </a:r>
          </a:p>
          <a:p>
            <a:pPr defTabSz="693419">
              <a:defRPr sz="4535"/>
            </a:pPr>
            <a:r>
              <a:rPr lang="sv-SE" sz="7200" b="1" dirty="0">
                <a:latin typeface="Source Sans Pro Light" panose="020B0403030403020204" pitchFamily="34" charset="0"/>
                <a:ea typeface="Source Sans Pro Light" panose="020B0403030403020204" pitchFamily="34" charset="0"/>
              </a:rPr>
              <a:t>Föräldragrupp för fördelning av uppdrag:</a:t>
            </a:r>
          </a:p>
          <a:p>
            <a:pPr defTabSz="693419">
              <a:defRPr sz="4535"/>
            </a:pPr>
            <a:r>
              <a:rPr lang="sv-SE" sz="7200" b="1" dirty="0">
                <a:latin typeface="Source Sans Pro Light" panose="020B0403030403020204" pitchFamily="34" charset="0"/>
                <a:ea typeface="Source Sans Pro Light" panose="020B0403030403020204" pitchFamily="34" charset="0"/>
              </a:rPr>
              <a:t>Frivilliga?</a:t>
            </a:r>
            <a:endParaRPr lang="sv-SE" sz="4800" b="1" dirty="0">
              <a:latin typeface="Source Sans Pro Light" panose="020B0403030403020204" pitchFamily="34" charset="0"/>
              <a:ea typeface="Source Sans Pro Light" panose="020B0403030403020204" pitchFamily="34" charset="0"/>
            </a:endParaRPr>
          </a:p>
          <a:p>
            <a:pPr marL="571500" indent="-571500" algn="l" defTabSz="693419">
              <a:buFont typeface="Arial" panose="020B0604020202020204" pitchFamily="34" charset="0"/>
              <a:buChar char="•"/>
              <a:defRPr sz="4535"/>
            </a:pPr>
            <a:endParaRPr lang="sv-SE" sz="3500" b="1" dirty="0">
              <a:latin typeface="Source Sans Pro Light" panose="020B0403030403020204" pitchFamily="34" charset="0"/>
              <a:ea typeface="Source Sans Pro Light" panose="020B0403030403020204" pitchFamily="34" charset="0"/>
            </a:endParaRPr>
          </a:p>
          <a:p>
            <a:pPr marL="571500" indent="-571500" algn="l" defTabSz="693419">
              <a:buFont typeface="Arial" panose="020B0604020202020204" pitchFamily="34" charset="0"/>
              <a:buChar char="•"/>
              <a:defRPr sz="4535"/>
            </a:pPr>
            <a:endParaRPr lang="sv-SE" sz="3500" b="1" dirty="0">
              <a:latin typeface="Source Sans Pro Light" panose="020B0403030403020204" pitchFamily="34" charset="0"/>
              <a:ea typeface="Source Sans Pro Light" panose="020B0403030403020204" pitchFamily="34" charset="0"/>
            </a:endParaRPr>
          </a:p>
          <a:p>
            <a:pPr algn="l" defTabSz="693419">
              <a:defRPr sz="4535"/>
            </a:pPr>
            <a:endParaRPr lang="sv-SE" sz="4400" b="1" i="1" u="sng" dirty="0">
              <a:latin typeface="Source Sans Pro Light" panose="020B0403030403020204" pitchFamily="34" charset="0"/>
              <a:ea typeface="Source Sans Pro Light" panose="020B0403030403020204" pitchFamily="34" charset="0"/>
            </a:endParaRPr>
          </a:p>
        </p:txBody>
      </p:sp>
      <p:pic>
        <p:nvPicPr>
          <p:cNvPr id="126"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7" name="textruta 6"/>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1271186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5189728" y="6295129"/>
            <a:ext cx="14589760" cy="7105494"/>
          </a:xfrm>
          <a:prstGeom prst="rect">
            <a:avLst/>
          </a:prstGeom>
        </p:spPr>
        <p:txBody>
          <a:bodyPr/>
          <a:lstStyle/>
          <a:p>
            <a:pPr algn="l" defTabSz="586104">
              <a:defRPr sz="3834"/>
            </a:pPr>
            <a:r>
              <a:rPr lang="sv-SE" sz="6000" b="1" dirty="0">
                <a:latin typeface="Source Sans Pro Light" panose="020B0403030403020204" pitchFamily="34" charset="0"/>
                <a:ea typeface="Source Sans Pro Light" panose="020B0403030403020204" pitchFamily="34" charset="0"/>
              </a:rPr>
              <a:t>               F</a:t>
            </a:r>
            <a:r>
              <a:rPr sz="6000" b="1" dirty="0" err="1">
                <a:latin typeface="Source Sans Pro Light" panose="020B0403030403020204" pitchFamily="34" charset="0"/>
                <a:ea typeface="Source Sans Pro Light" panose="020B0403030403020204" pitchFamily="34" charset="0"/>
              </a:rPr>
              <a:t>örväntningar</a:t>
            </a:r>
            <a:r>
              <a:rPr sz="6000" b="1" dirty="0">
                <a:latin typeface="Source Sans Pro Light" panose="020B0403030403020204" pitchFamily="34" charset="0"/>
                <a:ea typeface="Source Sans Pro Light" panose="020B0403030403020204" pitchFamily="34" charset="0"/>
              </a:rPr>
              <a:t> på ledare:</a:t>
            </a:r>
          </a:p>
          <a:p>
            <a:pPr defTabSz="586104">
              <a:defRPr sz="3834"/>
            </a:pPr>
            <a:endParaRPr b="1" dirty="0">
              <a:latin typeface="Source Sans Pro Light" panose="020B0403030403020204" pitchFamily="34" charset="0"/>
              <a:ea typeface="Source Sans Pro Light" panose="020B0403030403020204" pitchFamily="34" charset="0"/>
            </a:endParaRPr>
          </a:p>
          <a:p>
            <a:pPr algn="l" defTabSz="586104">
              <a:defRPr sz="3834"/>
            </a:pPr>
            <a:r>
              <a:rPr lang="sv-SE" dirty="0">
                <a:latin typeface="Source Sans Pro Light" panose="020B0403030403020204" pitchFamily="34" charset="0"/>
                <a:ea typeface="Source Sans Pro Light" panose="020B0403030403020204" pitchFamily="34" charset="0"/>
              </a:rPr>
              <a:t>-</a:t>
            </a:r>
            <a:r>
              <a:rPr sz="4400" dirty="0">
                <a:latin typeface="Source Sans Pro Light" panose="020B0403030403020204" pitchFamily="34" charset="0"/>
                <a:ea typeface="Source Sans Pro Light" panose="020B0403030403020204" pitchFamily="34" charset="0"/>
              </a:rPr>
              <a:t>Att ledarna </a:t>
            </a:r>
            <a:r>
              <a:rPr sz="4400" b="1" i="1" dirty="0">
                <a:latin typeface="Source Sans Pro Light" panose="020B0403030403020204" pitchFamily="34" charset="0"/>
                <a:ea typeface="Source Sans Pro Light" panose="020B0403030403020204" pitchFamily="34" charset="0"/>
              </a:rPr>
              <a:t>möter</a:t>
            </a:r>
            <a:r>
              <a:rPr sz="4400" dirty="0">
                <a:latin typeface="Source Sans Pro Light" panose="020B0403030403020204" pitchFamily="34" charset="0"/>
                <a:ea typeface="Source Sans Pro Light" panose="020B0403030403020204" pitchFamily="34" charset="0"/>
              </a:rPr>
              <a:t> spelare och vårdnadshavare </a:t>
            </a:r>
            <a:r>
              <a:rPr sz="4400" b="1" i="1" dirty="0">
                <a:latin typeface="Source Sans Pro Light" panose="020B0403030403020204" pitchFamily="34" charset="0"/>
                <a:ea typeface="Source Sans Pro Light" panose="020B0403030403020204" pitchFamily="34" charset="0"/>
              </a:rPr>
              <a:t>med respekt</a:t>
            </a:r>
            <a:r>
              <a:rPr sz="4400" dirty="0">
                <a:latin typeface="Source Sans Pro Light" panose="020B0403030403020204" pitchFamily="34" charset="0"/>
                <a:ea typeface="Source Sans Pro Light" panose="020B0403030403020204" pitchFamily="34" charset="0"/>
              </a:rPr>
              <a:t>.</a:t>
            </a:r>
          </a:p>
          <a:p>
            <a:pPr algn="l" defTabSz="586104">
              <a:defRPr sz="3834"/>
            </a:pPr>
            <a:r>
              <a:rPr lang="sv-SE" sz="4400" dirty="0">
                <a:latin typeface="Source Sans Pro Light" panose="020B0403030403020204" pitchFamily="34" charset="0"/>
                <a:ea typeface="Source Sans Pro Light" panose="020B0403030403020204" pitchFamily="34" charset="0"/>
              </a:rPr>
              <a:t>-</a:t>
            </a:r>
            <a:r>
              <a:rPr sz="4400" dirty="0">
                <a:latin typeface="Source Sans Pro Light" panose="020B0403030403020204" pitchFamily="34" charset="0"/>
                <a:ea typeface="Source Sans Pro Light" panose="020B0403030403020204" pitchFamily="34" charset="0"/>
              </a:rPr>
              <a:t>Att ledarna finns </a:t>
            </a:r>
            <a:r>
              <a:rPr sz="4400" b="1" i="1" dirty="0">
                <a:latin typeface="Source Sans Pro Light" panose="020B0403030403020204" pitchFamily="34" charset="0"/>
                <a:ea typeface="Source Sans Pro Light" panose="020B0403030403020204" pitchFamily="34" charset="0"/>
              </a:rPr>
              <a:t>på plats i tid</a:t>
            </a:r>
            <a:r>
              <a:rPr sz="4400" dirty="0">
                <a:latin typeface="Source Sans Pro Light" panose="020B0403030403020204" pitchFamily="34" charset="0"/>
                <a:ea typeface="Source Sans Pro Light" panose="020B0403030403020204" pitchFamily="34" charset="0"/>
              </a:rPr>
              <a:t> på </a:t>
            </a:r>
            <a:r>
              <a:rPr lang="sv-SE" sz="4400" dirty="0">
                <a:latin typeface="Source Sans Pro Light" panose="020B0403030403020204" pitchFamily="34" charset="0"/>
                <a:ea typeface="Source Sans Pro Light" panose="020B0403030403020204" pitchFamily="34" charset="0"/>
              </a:rPr>
              <a:t>samlingar inför match</a:t>
            </a:r>
            <a:r>
              <a:rPr sz="4400" dirty="0">
                <a:latin typeface="Source Sans Pro Light" panose="020B0403030403020204" pitchFamily="34" charset="0"/>
                <a:ea typeface="Source Sans Pro Light" panose="020B0403030403020204" pitchFamily="34" charset="0"/>
              </a:rPr>
              <a:t> </a:t>
            </a:r>
            <a:r>
              <a:rPr lang="sv-SE" sz="4400" dirty="0">
                <a:latin typeface="Source Sans Pro Light" panose="020B0403030403020204" pitchFamily="34" charset="0"/>
                <a:ea typeface="Source Sans Pro Light" panose="020B0403030403020204" pitchFamily="34" charset="0"/>
              </a:rPr>
              <a:t>samt vid</a:t>
            </a:r>
            <a:r>
              <a:rPr sz="4400" dirty="0">
                <a:latin typeface="Source Sans Pro Light" panose="020B0403030403020204" pitchFamily="34" charset="0"/>
                <a:ea typeface="Source Sans Pro Light" panose="020B0403030403020204" pitchFamily="34" charset="0"/>
              </a:rPr>
              <a:t> träning.</a:t>
            </a:r>
          </a:p>
          <a:p>
            <a:pPr algn="l" defTabSz="586104">
              <a:defRPr sz="3834"/>
            </a:pPr>
            <a:r>
              <a:rPr lang="sv-SE" sz="4400" dirty="0">
                <a:latin typeface="Source Sans Pro Light" panose="020B0403030403020204" pitchFamily="34" charset="0"/>
                <a:ea typeface="Source Sans Pro Light" panose="020B0403030403020204" pitchFamily="34" charset="0"/>
              </a:rPr>
              <a:t>-</a:t>
            </a:r>
            <a:r>
              <a:rPr sz="4400" dirty="0">
                <a:latin typeface="Source Sans Pro Light" panose="020B0403030403020204" pitchFamily="34" charset="0"/>
                <a:ea typeface="Source Sans Pro Light" panose="020B0403030403020204" pitchFamily="34" charset="0"/>
              </a:rPr>
              <a:t>Att </a:t>
            </a:r>
            <a:r>
              <a:rPr sz="4400" b="1" i="1" dirty="0">
                <a:latin typeface="Source Sans Pro Light" panose="020B0403030403020204" pitchFamily="34" charset="0"/>
                <a:ea typeface="Source Sans Pro Light" panose="020B0403030403020204" pitchFamily="34" charset="0"/>
              </a:rPr>
              <a:t>träningar</a:t>
            </a:r>
            <a:r>
              <a:rPr sz="4400" dirty="0">
                <a:latin typeface="Source Sans Pro Light" panose="020B0403030403020204" pitchFamily="34" charset="0"/>
                <a:ea typeface="Source Sans Pro Light" panose="020B0403030403020204" pitchFamily="34" charset="0"/>
              </a:rPr>
              <a:t> är </a:t>
            </a:r>
            <a:r>
              <a:rPr sz="4400" b="1" i="1" dirty="0">
                <a:latin typeface="Source Sans Pro Light" panose="020B0403030403020204" pitchFamily="34" charset="0"/>
                <a:ea typeface="Source Sans Pro Light" panose="020B0403030403020204" pitchFamily="34" charset="0"/>
              </a:rPr>
              <a:t>planerade</a:t>
            </a:r>
            <a:r>
              <a:rPr sz="4400" dirty="0">
                <a:latin typeface="Source Sans Pro Light" panose="020B0403030403020204" pitchFamily="34" charset="0"/>
                <a:ea typeface="Source Sans Pro Light" panose="020B0403030403020204" pitchFamily="34" charset="0"/>
              </a:rPr>
              <a:t> och att </a:t>
            </a:r>
            <a:r>
              <a:rPr sz="4400" b="1" i="1" dirty="0">
                <a:latin typeface="Source Sans Pro Light" panose="020B0403030403020204" pitchFamily="34" charset="0"/>
                <a:ea typeface="Source Sans Pro Light" panose="020B0403030403020204" pitchFamily="34" charset="0"/>
              </a:rPr>
              <a:t>matcher </a:t>
            </a:r>
            <a:r>
              <a:rPr lang="sv-SE" sz="4400" b="1" i="1" dirty="0">
                <a:latin typeface="Source Sans Pro Light" panose="020B0403030403020204" pitchFamily="34" charset="0"/>
                <a:ea typeface="Source Sans Pro Light" panose="020B0403030403020204" pitchFamily="34" charset="0"/>
              </a:rPr>
              <a:t>under </a:t>
            </a:r>
            <a:r>
              <a:rPr sz="4400" b="1" i="1" dirty="0">
                <a:latin typeface="Source Sans Pro Light" panose="020B0403030403020204" pitchFamily="34" charset="0"/>
                <a:ea typeface="Source Sans Pro Light" panose="020B0403030403020204" pitchFamily="34" charset="0"/>
              </a:rPr>
              <a:t>sker i enlighet med </a:t>
            </a:r>
          </a:p>
          <a:p>
            <a:pPr algn="l" defTabSz="586104">
              <a:defRPr sz="3834"/>
            </a:pPr>
            <a:r>
              <a:rPr sz="4400" b="1" i="1" dirty="0">
                <a:latin typeface="Source Sans Pro Light" panose="020B0403030403020204" pitchFamily="34" charset="0"/>
                <a:ea typeface="Source Sans Pro Light" panose="020B0403030403020204" pitchFamily="34" charset="0"/>
              </a:rPr>
              <a:t>Fotbollsförbundets riktlinjer</a:t>
            </a:r>
            <a:r>
              <a:rPr sz="4400" dirty="0">
                <a:latin typeface="Source Sans Pro Light" panose="020B0403030403020204" pitchFamily="34" charset="0"/>
                <a:ea typeface="Source Sans Pro Light" panose="020B0403030403020204" pitchFamily="34" charset="0"/>
              </a:rPr>
              <a:t>.</a:t>
            </a:r>
          </a:p>
          <a:p>
            <a:pPr algn="l" defTabSz="586104">
              <a:defRPr sz="3834"/>
            </a:pPr>
            <a:r>
              <a:rPr lang="sv-SE" sz="4400" dirty="0">
                <a:latin typeface="Source Sans Pro Light" panose="020B0403030403020204" pitchFamily="34" charset="0"/>
                <a:ea typeface="Source Sans Pro Light" panose="020B0403030403020204" pitchFamily="34" charset="0"/>
              </a:rPr>
              <a:t>-</a:t>
            </a:r>
            <a:r>
              <a:rPr sz="4400" dirty="0">
                <a:latin typeface="Source Sans Pro Light" panose="020B0403030403020204" pitchFamily="34" charset="0"/>
                <a:ea typeface="Source Sans Pro Light" panose="020B0403030403020204" pitchFamily="34" charset="0"/>
              </a:rPr>
              <a:t>Att ledarna </a:t>
            </a:r>
            <a:r>
              <a:rPr sz="4400" b="1" i="1" dirty="0">
                <a:latin typeface="Source Sans Pro Light" panose="020B0403030403020204" pitchFamily="34" charset="0"/>
                <a:ea typeface="Source Sans Pro Light" panose="020B0403030403020204" pitchFamily="34" charset="0"/>
              </a:rPr>
              <a:t>tydligt kommunicerar</a:t>
            </a:r>
            <a:r>
              <a:rPr sz="4400" dirty="0">
                <a:latin typeface="Source Sans Pro Light" panose="020B0403030403020204" pitchFamily="34" charset="0"/>
                <a:ea typeface="Source Sans Pro Light" panose="020B0403030403020204" pitchFamily="34" charset="0"/>
              </a:rPr>
              <a:t> information inför träningar, </a:t>
            </a:r>
          </a:p>
          <a:p>
            <a:pPr algn="l" defTabSz="586104">
              <a:defRPr sz="3834"/>
            </a:pPr>
            <a:r>
              <a:rPr lang="sv-SE" sz="4400" dirty="0">
                <a:latin typeface="Source Sans Pro Light" panose="020B0403030403020204" pitchFamily="34" charset="0"/>
                <a:ea typeface="Source Sans Pro Light" panose="020B0403030403020204" pitchFamily="34" charset="0"/>
              </a:rPr>
              <a:t>m</a:t>
            </a:r>
            <a:r>
              <a:rPr sz="4400" dirty="0">
                <a:latin typeface="Source Sans Pro Light" panose="020B0403030403020204" pitchFamily="34" charset="0"/>
                <a:ea typeface="Source Sans Pro Light" panose="020B0403030403020204" pitchFamily="34" charset="0"/>
              </a:rPr>
              <a:t>atcher</a:t>
            </a:r>
            <a:r>
              <a:rPr lang="sv-SE" sz="4400" dirty="0">
                <a:latin typeface="Source Sans Pro Light" panose="020B0403030403020204" pitchFamily="34" charset="0"/>
                <a:ea typeface="Source Sans Pro Light" panose="020B0403030403020204" pitchFamily="34" charset="0"/>
              </a:rPr>
              <a:t>, träningsläger </a:t>
            </a:r>
            <a:r>
              <a:rPr sz="4400" dirty="0">
                <a:latin typeface="Source Sans Pro Light" panose="020B0403030403020204" pitchFamily="34" charset="0"/>
                <a:ea typeface="Source Sans Pro Light" panose="020B0403030403020204" pitchFamily="34" charset="0"/>
              </a:rPr>
              <a:t>och cuper.</a:t>
            </a:r>
          </a:p>
          <a:p>
            <a:pPr defTabSz="586104">
              <a:defRPr sz="3834"/>
            </a:pPr>
            <a:endParaRPr dirty="0"/>
          </a:p>
          <a:p>
            <a:pPr defTabSz="586104">
              <a:defRPr sz="3834"/>
            </a:pPr>
            <a:endParaRPr dirty="0"/>
          </a:p>
          <a:p>
            <a:pPr defTabSz="586104">
              <a:defRPr sz="3834" b="1"/>
            </a:pPr>
            <a:endParaRPr dirty="0"/>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örväntningar på ledare:…"/>
          <p:cNvSpPr txBox="1">
            <a:spLocks noGrp="1"/>
          </p:cNvSpPr>
          <p:nvPr>
            <p:ph type="subTitle" idx="1"/>
          </p:nvPr>
        </p:nvSpPr>
        <p:spPr>
          <a:xfrm>
            <a:off x="5189728" y="6295129"/>
            <a:ext cx="14589760" cy="7105494"/>
          </a:xfrm>
          <a:prstGeom prst="rect">
            <a:avLst/>
          </a:prstGeom>
        </p:spPr>
        <p:txBody>
          <a:bodyPr/>
          <a:lstStyle/>
          <a:p>
            <a:pPr algn="l" defTabSz="586104">
              <a:defRPr sz="3834"/>
            </a:pPr>
            <a:r>
              <a:rPr lang="sv-SE" sz="6000" b="1" dirty="0">
                <a:latin typeface="Source Sans Pro Light" panose="020B0403030403020204" pitchFamily="34" charset="0"/>
                <a:ea typeface="Source Sans Pro Light" panose="020B0403030403020204" pitchFamily="34" charset="0"/>
              </a:rPr>
              <a:t>Återkoppling från spelarmötet:</a:t>
            </a:r>
          </a:p>
          <a:p>
            <a:pPr marL="857250" indent="-857250" algn="l" defTabSz="586104">
              <a:buFontTx/>
              <a:buChar char="-"/>
              <a:defRPr sz="3834"/>
            </a:pPr>
            <a:r>
              <a:rPr lang="sv-SE" sz="6000" b="1" dirty="0">
                <a:latin typeface="Source Sans Pro Light" panose="020B0403030403020204" pitchFamily="34" charset="0"/>
                <a:ea typeface="Source Sans Pro Light" panose="020B0403030403020204" pitchFamily="34" charset="0"/>
              </a:rPr>
              <a:t>Bra lagkamrat</a:t>
            </a:r>
          </a:p>
          <a:p>
            <a:pPr marL="857250" indent="-857250" algn="l" defTabSz="586104">
              <a:buFontTx/>
              <a:buChar char="-"/>
              <a:defRPr sz="3834"/>
            </a:pPr>
            <a:r>
              <a:rPr lang="sv-SE" sz="6000" b="1" dirty="0">
                <a:latin typeface="Source Sans Pro Light" panose="020B0403030403020204" pitchFamily="34" charset="0"/>
                <a:ea typeface="Source Sans Pro Light" panose="020B0403030403020204" pitchFamily="34" charset="0"/>
              </a:rPr>
              <a:t>Uppträdanden vid matcher</a:t>
            </a:r>
          </a:p>
          <a:p>
            <a:pPr marL="857250" indent="-857250" algn="l" defTabSz="586104">
              <a:buFontTx/>
              <a:buChar char="-"/>
              <a:defRPr sz="3834"/>
            </a:pPr>
            <a:r>
              <a:rPr lang="sv-SE" sz="6000" b="1" dirty="0">
                <a:latin typeface="Source Sans Pro Light" panose="020B0403030403020204" pitchFamily="34" charset="0"/>
                <a:ea typeface="Source Sans Pro Light" panose="020B0403030403020204" pitchFamily="34" charset="0"/>
              </a:rPr>
              <a:t>Samlingar och instruktioner</a:t>
            </a:r>
          </a:p>
          <a:p>
            <a:pPr marL="857250" indent="-857250" algn="l" defTabSz="586104">
              <a:buFontTx/>
              <a:buChar char="-"/>
              <a:defRPr sz="3834"/>
            </a:pPr>
            <a:r>
              <a:rPr lang="sv-SE" sz="6000" b="1" dirty="0">
                <a:latin typeface="Source Sans Pro Light" panose="020B0403030403020204" pitchFamily="34" charset="0"/>
                <a:ea typeface="Source Sans Pro Light" panose="020B0403030403020204" pitchFamily="34" charset="0"/>
              </a:rPr>
              <a:t>Konsekvenser</a:t>
            </a:r>
            <a:endParaRPr dirty="0">
              <a:latin typeface="Source Sans Pro Light" panose="020B0403030403020204" pitchFamily="34" charset="0"/>
              <a:ea typeface="Source Sans Pro Light" panose="020B0403030403020204" pitchFamily="34" charset="0"/>
            </a:endParaRPr>
          </a:p>
          <a:p>
            <a:pPr defTabSz="586104">
              <a:defRPr sz="3834"/>
            </a:pPr>
            <a:endParaRPr dirty="0"/>
          </a:p>
          <a:p>
            <a:pPr defTabSz="586104">
              <a:defRPr sz="3834"/>
            </a:pPr>
            <a:endParaRPr dirty="0"/>
          </a:p>
          <a:p>
            <a:pPr defTabSz="586104">
              <a:defRPr sz="3834" b="1"/>
            </a:pPr>
            <a:endParaRPr dirty="0"/>
          </a:p>
        </p:txBody>
      </p:sp>
      <p:pic>
        <p:nvPicPr>
          <p:cNvPr id="145" name="413203C5-398F-4241-83E3-EB89C5A9FC36-L0-001.jpeg" descr="413203C5-398F-4241-83E3-EB89C5A9FC36-L0-001.jpeg"/>
          <p:cNvPicPr>
            <a:picLocks noChangeAspect="1"/>
          </p:cNvPicPr>
          <p:nvPr/>
        </p:nvPicPr>
        <p:blipFill>
          <a:blip r:embed="rId2"/>
          <a:stretch>
            <a:fillRect/>
          </a:stretch>
        </p:blipFill>
        <p:spPr>
          <a:xfrm>
            <a:off x="0" y="17955"/>
            <a:ext cx="24384001" cy="4976327"/>
          </a:xfrm>
          <a:prstGeom prst="rect">
            <a:avLst/>
          </a:prstGeom>
          <a:ln w="12700">
            <a:miter lim="400000"/>
          </a:ln>
        </p:spPr>
      </p:pic>
      <p:sp>
        <p:nvSpPr>
          <p:cNvPr id="148" name="Man som promenerar"/>
          <p:cNvSpPr/>
          <p:nvPr/>
        </p:nvSpPr>
        <p:spPr>
          <a:xfrm>
            <a:off x="616220" y="7157234"/>
            <a:ext cx="2630106" cy="5839464"/>
          </a:xfrm>
          <a:custGeom>
            <a:avLst/>
            <a:gdLst/>
            <a:ahLst/>
            <a:cxnLst>
              <a:cxn ang="0">
                <a:pos x="wd2" y="hd2"/>
              </a:cxn>
              <a:cxn ang="5400000">
                <a:pos x="wd2" y="hd2"/>
              </a:cxn>
              <a:cxn ang="10800000">
                <a:pos x="wd2" y="hd2"/>
              </a:cxn>
              <a:cxn ang="16200000">
                <a:pos x="wd2" y="hd2"/>
              </a:cxn>
            </a:cxnLst>
            <a:rect l="0" t="0" r="r" b="b"/>
            <a:pathLst>
              <a:path w="21090" h="21577"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149" name="Fotboll"/>
          <p:cNvSpPr/>
          <p:nvPr/>
        </p:nvSpPr>
        <p:spPr>
          <a:xfrm>
            <a:off x="3538604" y="11619564"/>
            <a:ext cx="1119510" cy="1119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3"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chemeClr val="accent5"/>
          </a:solidFill>
          <a:ln w="12700">
            <a:solidFill>
              <a:srgbClr val="000000"/>
            </a:solidFill>
            <a:miter lim="400000"/>
          </a:ln>
          <a:effectLst>
            <a:outerShdw blurRad="50800" dist="63500" dir="2700000" rotWithShape="0">
              <a:srgbClr val="000000">
                <a:alpha val="50000"/>
              </a:srgbClr>
            </a:outerShdw>
          </a:effectLst>
        </p:spPr>
        <p:txBody>
          <a:bodyPr lIns="50800" tIns="50800" rIns="50800" bIns="50800" anchor="ctr"/>
          <a:lstStyle/>
          <a:p>
            <a:pPr>
              <a:defRPr sz="3200" b="0">
                <a:latin typeface="+mn-lt"/>
                <a:ea typeface="+mn-ea"/>
                <a:cs typeface="+mn-cs"/>
                <a:sym typeface="Helvetica Neue Medium"/>
              </a:defRPr>
            </a:pPr>
            <a:endParaRPr/>
          </a:p>
        </p:txBody>
      </p:sp>
      <p:sp>
        <p:nvSpPr>
          <p:cNvPr id="8" name="textruta 7"/>
          <p:cNvSpPr txBox="1"/>
          <p:nvPr/>
        </p:nvSpPr>
        <p:spPr>
          <a:xfrm>
            <a:off x="5658862" y="2020285"/>
            <a:ext cx="621914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6000" b="1" i="0" u="none" strike="noStrike" cap="none" spc="0" normalizeH="0" baseline="0" dirty="0">
                <a:ln>
                  <a:noFill/>
                </a:ln>
                <a:solidFill>
                  <a:srgbClr val="FFFFFF"/>
                </a:solidFill>
                <a:effectLst/>
                <a:uFillTx/>
                <a:latin typeface="Avenir Heavy"/>
                <a:ea typeface="Helvetica Neue"/>
                <a:cs typeface="Avenir Heavy"/>
                <a:sym typeface="Helvetica Neue"/>
              </a:rPr>
              <a:t>P2013</a:t>
            </a:r>
          </a:p>
        </p:txBody>
      </p:sp>
    </p:spTree>
    <p:extLst>
      <p:ext uri="{BB962C8B-B14F-4D97-AF65-F5344CB8AC3E}">
        <p14:creationId xmlns:p14="http://schemas.microsoft.com/office/powerpoint/2010/main" val="137208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8530</TotalTime>
  <Words>938</Words>
  <Application>Microsoft Office PowerPoint</Application>
  <PresentationFormat>Anpassad</PresentationFormat>
  <Paragraphs>181</Paragraphs>
  <Slides>19</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Avenir Heavy</vt:lpstr>
      <vt:lpstr>Helvetica Neue</vt:lpstr>
      <vt:lpstr>Helvetica Neue Light</vt:lpstr>
      <vt:lpstr>Helvetica Neue Medium</vt:lpstr>
      <vt:lpstr>Source Sans Pro Light</vt:lpstr>
      <vt:lpstr>Black</vt:lpstr>
      <vt:lpstr>Säsongen 2024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Säsongen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 Berling</dc:creator>
  <cp:lastModifiedBy>Elin Andersson</cp:lastModifiedBy>
  <cp:revision>99</cp:revision>
  <dcterms:modified xsi:type="dcterms:W3CDTF">2024-05-27T18:04:02Z</dcterms:modified>
</cp:coreProperties>
</file>